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7" r:id="rId4"/>
    <p:sldId id="268" r:id="rId5"/>
    <p:sldId id="263" r:id="rId6"/>
    <p:sldId id="261" r:id="rId7"/>
    <p:sldId id="276" r:id="rId8"/>
    <p:sldId id="277" r:id="rId9"/>
    <p:sldId id="278" r:id="rId10"/>
    <p:sldId id="279" r:id="rId11"/>
    <p:sldId id="265" r:id="rId12"/>
    <p:sldId id="256" r:id="rId13"/>
    <p:sldId id="264" r:id="rId14"/>
    <p:sldId id="258" r:id="rId15"/>
    <p:sldId id="286" r:id="rId16"/>
    <p:sldId id="287" r:id="rId17"/>
    <p:sldId id="275" r:id="rId18"/>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06/04/2017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58487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06/04/2017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88442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06/04/2017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39522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06/04/2017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25635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092598-3B12-41AA-908C-9A7F6242D459}" type="datetimeFigureOut">
              <a:rPr lang="en-GB" smtClean="0"/>
              <a:t>06/04/2017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7198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092598-3B12-41AA-908C-9A7F6242D459}" type="datetimeFigureOut">
              <a:rPr lang="en-GB" smtClean="0"/>
              <a:t>06/04/2017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5884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092598-3B12-41AA-908C-9A7F6242D459}" type="datetimeFigureOut">
              <a:rPr lang="en-GB" smtClean="0"/>
              <a:t>06/04/2017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796460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092598-3B12-41AA-908C-9A7F6242D459}" type="datetimeFigureOut">
              <a:rPr lang="en-GB" smtClean="0"/>
              <a:t>06/04/2017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488796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92598-3B12-41AA-908C-9A7F6242D459}" type="datetimeFigureOut">
              <a:rPr lang="en-GB" smtClean="0"/>
              <a:t>06/04/2017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3395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92598-3B12-41AA-908C-9A7F6242D459}" type="datetimeFigureOut">
              <a:rPr lang="en-GB" smtClean="0"/>
              <a:t>06/04/2017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330074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92598-3B12-41AA-908C-9A7F6242D459}" type="datetimeFigureOut">
              <a:rPr lang="en-GB" smtClean="0"/>
              <a:t>06/04/2017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07915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92598-3B12-41AA-908C-9A7F6242D459}" type="datetimeFigureOut">
              <a:rPr lang="en-GB" smtClean="0"/>
              <a:t>06/04/2017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0774A-0872-4904-8447-16E939AB6084}" type="slidenum">
              <a:rPr lang="en-GB" smtClean="0"/>
              <a:t>‹#›</a:t>
            </a:fld>
            <a:endParaRPr lang="en-GB"/>
          </a:p>
        </p:txBody>
      </p:sp>
    </p:spTree>
    <p:extLst>
      <p:ext uri="{BB962C8B-B14F-4D97-AF65-F5344CB8AC3E}">
        <p14:creationId xmlns:p14="http://schemas.microsoft.com/office/powerpoint/2010/main" val="86645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Camdenlogo-GRNBL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0192" y="65880"/>
            <a:ext cx="3258224" cy="141890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457056" rIns="457056" bIns="457056"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350652" y="1994938"/>
            <a:ext cx="7965764"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GB" altLang="en-US" sz="2200" dirty="0">
                <a:solidFill>
                  <a:srgbClr val="008000"/>
                </a:solidFill>
                <a:latin typeface="Arial" pitchFamily="34" charset="0"/>
                <a:ea typeface="Times New Roman" pitchFamily="18" charset="0"/>
                <a:cs typeface="Arial" pitchFamily="34" charset="0"/>
              </a:rPr>
              <a:t>[</a:t>
            </a:r>
            <a:r>
              <a:rPr lang="en-GB" altLang="en-US" sz="2200" dirty="0" smtClean="0">
                <a:solidFill>
                  <a:srgbClr val="008000"/>
                </a:solidFill>
                <a:latin typeface="Arial" pitchFamily="34" charset="0"/>
                <a:ea typeface="Times New Roman" pitchFamily="18" charset="0"/>
                <a:cs typeface="Arial" pitchFamily="34" charset="0"/>
              </a:rPr>
              <a:t>Job Title]</a:t>
            </a:r>
            <a:endParaRPr kumimoji="0" lang="en-GB" altLang="en-US" sz="2200"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Interview</a:t>
            </a:r>
            <a:r>
              <a:rPr kumimoji="0" lang="en-GB" altLang="en-US" sz="1800" b="0" i="1" u="none" strike="noStrike" cap="none" normalizeH="0" dirty="0" smtClean="0">
                <a:ln>
                  <a:noFill/>
                </a:ln>
                <a:solidFill>
                  <a:schemeClr val="tx1"/>
                </a:solidFill>
                <a:effectLst/>
                <a:latin typeface="Arial" pitchFamily="34" charset="0"/>
                <a:ea typeface="Times New Roman" pitchFamily="18" charset="0"/>
                <a:cs typeface="Arial" pitchFamily="34" charset="0"/>
              </a:rPr>
              <a:t> Pack</a:t>
            </a:r>
            <a:endParaRPr kumimoji="0" lang="en-GB" altLang="en-US" sz="1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Candidate Name:</a:t>
            </a:r>
          </a:p>
          <a:p>
            <a:pPr eaLnBrk="0" fontAlgn="base" hangingPunct="0">
              <a:spcBef>
                <a:spcPct val="0"/>
              </a:spcBef>
              <a:spcAft>
                <a:spcPct val="0"/>
              </a:spcAft>
            </a:pPr>
            <a:endPar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Assessor Name: ­</a:t>
            </a:r>
            <a:endParaRPr kumimoji="0" lang="en-GB" alt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Assessment Date: </a:t>
            </a:r>
            <a:endParaRPr kumimoji="0" lang="en-GB" alt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smtClean="0">
                <a:solidFill>
                  <a:srgbClr val="FF0000"/>
                </a:solidFill>
                <a:latin typeface="Arial" pitchFamily="34" charset="0"/>
                <a:ea typeface="Times New Roman" pitchFamily="18" charset="0"/>
                <a:cs typeface="Arial" pitchFamily="34" charset="0"/>
              </a:rPr>
              <a:t>Note: ID and relevant qualifications must be viewed and scanned prior to starting interview.</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400" dirty="0">
              <a:solidFill>
                <a:srgbClr val="FF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smtClean="0">
                <a:solidFill>
                  <a:srgbClr val="FF0000"/>
                </a:solidFill>
                <a:latin typeface="Arial" pitchFamily="34" charset="0"/>
                <a:ea typeface="Times New Roman" pitchFamily="18" charset="0"/>
                <a:cs typeface="Arial" pitchFamily="34" charset="0"/>
              </a:rPr>
              <a:t>For further information please refer to your </a:t>
            </a:r>
            <a:r>
              <a:rPr lang="en-GB" altLang="en-US" sz="1400" smtClean="0">
                <a:solidFill>
                  <a:srgbClr val="FF0000"/>
                </a:solidFill>
                <a:latin typeface="Arial" pitchFamily="34" charset="0"/>
                <a:ea typeface="Times New Roman" pitchFamily="18" charset="0"/>
                <a:cs typeface="Arial" pitchFamily="34" charset="0"/>
              </a:rPr>
              <a:t>ID Guide.</a:t>
            </a:r>
            <a:r>
              <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GB" alt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 name="Straight Connector 6"/>
          <p:cNvCxnSpPr/>
          <p:nvPr/>
        </p:nvCxnSpPr>
        <p:spPr>
          <a:xfrm>
            <a:off x="1907704" y="4293096"/>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907704" y="4725144"/>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1907704" y="5157192"/>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a:off x="467544" y="3501008"/>
            <a:ext cx="7920880"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05397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273630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Take personal responsibility </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70788678"/>
              </p:ext>
            </p:extLst>
          </p:nvPr>
        </p:nvGraphicFramePr>
        <p:xfrm>
          <a:off x="107503" y="547398"/>
          <a:ext cx="8931202" cy="629912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01566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41764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Take pride in getting it right</a:t>
            </a:r>
          </a:p>
        </p:txBody>
      </p:sp>
      <p:graphicFrame>
        <p:nvGraphicFramePr>
          <p:cNvPr id="5" name="Table 4"/>
          <p:cNvGraphicFramePr>
            <a:graphicFrameLocks noGrp="1"/>
          </p:cNvGraphicFramePr>
          <p:nvPr>
            <p:extLst>
              <p:ext uri="{D42A27DB-BD31-4B8C-83A1-F6EECF244321}">
                <p14:modId xmlns:p14="http://schemas.microsoft.com/office/powerpoint/2010/main" val="2388072451"/>
              </p:ext>
            </p:extLst>
          </p:nvPr>
        </p:nvGraphicFramePr>
        <p:xfrm>
          <a:off x="107504" y="548680"/>
          <a:ext cx="8856984" cy="6206545"/>
        </p:xfrm>
        <a:graphic>
          <a:graphicData uri="http://schemas.openxmlformats.org/drawingml/2006/table">
            <a:tbl>
              <a:tblPr firstRow="1" bandRow="1">
                <a:tableStyleId>{2D5ABB26-0587-4C30-8999-92F81FD0307C}</a:tableStyleId>
              </a:tblPr>
              <a:tblGrid>
                <a:gridCol w="2376264"/>
                <a:gridCol w="6480720"/>
              </a:tblGrid>
              <a:tr h="38238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anose="020B0604020202020204" pitchFamily="34" charset="0"/>
                          <a:cs typeface="Arial" panose="020B0604020202020204" pitchFamily="34" charset="0"/>
                        </a:rPr>
                        <a:t>We take personal pride in getting it right first time. We need to understand what is important to our customers and make sure our decisions are based on good quality data and other shared intelligence. This is particularly critical when we are facing ever increasing financial and resourcing pressures.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393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804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3240360"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Take pride in getting it right</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12412056"/>
              </p:ext>
            </p:extLst>
          </p:nvPr>
        </p:nvGraphicFramePr>
        <p:xfrm>
          <a:off x="107503" y="547398"/>
          <a:ext cx="8931202" cy="629912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30817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Work as one team</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27025849"/>
              </p:ext>
            </p:extLst>
          </p:nvPr>
        </p:nvGraphicFramePr>
        <p:xfrm>
          <a:off x="107504" y="548681"/>
          <a:ext cx="8856984" cy="6226996"/>
        </p:xfrm>
        <a:graphic>
          <a:graphicData uri="http://schemas.openxmlformats.org/drawingml/2006/table">
            <a:tbl>
              <a:tblPr firstRow="1" bandRow="1">
                <a:tableStyleId>{2D5ABB26-0587-4C30-8999-92F81FD0307C}</a:tableStyleId>
              </a:tblPr>
              <a:tblGrid>
                <a:gridCol w="2376264"/>
                <a:gridCol w="6480720"/>
              </a:tblGrid>
              <a:tr h="6667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anose="020B0604020202020204" pitchFamily="34" charset="0"/>
                          <a:cs typeface="Arial" panose="020B0604020202020204" pitchFamily="34" charset="0"/>
                        </a:rPr>
                        <a:t>We can achieve more by working together with colleagues and partners to make a difference to the people of Camden. We break down traditional organisational boundaries by sharing information and knowledge, learning from feedback and joining things up for our residents so they have the best experience of the Council. The challenges we face are bigger than any one of us, any team or any single organisation but if we work as one team we can continue to successfully deliver the Camden Plan.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65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129421">
                <a:tc>
                  <a:txBody>
                    <a:bodyPr/>
                    <a:lstStyle/>
                    <a:p>
                      <a:endParaRPr lang="en-GB" sz="1000" b="1" dirty="0" smtClean="0">
                        <a:effectLst/>
                        <a:latin typeface="Arial"/>
                        <a:ea typeface="Times New Roman"/>
                        <a:cs typeface="Times New Roman"/>
                      </a:endParaRPr>
                    </a:p>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8041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Work as one team</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60174067"/>
              </p:ext>
            </p:extLst>
          </p:nvPr>
        </p:nvGraphicFramePr>
        <p:xfrm>
          <a:off x="107503" y="547398"/>
          <a:ext cx="8931202" cy="629912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53786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Technical Competence</a:t>
            </a:r>
          </a:p>
        </p:txBody>
      </p:sp>
      <p:graphicFrame>
        <p:nvGraphicFramePr>
          <p:cNvPr id="5" name="Table 4"/>
          <p:cNvGraphicFramePr>
            <a:graphicFrameLocks noGrp="1"/>
          </p:cNvGraphicFramePr>
          <p:nvPr>
            <p:extLst>
              <p:ext uri="{D42A27DB-BD31-4B8C-83A1-F6EECF244321}">
                <p14:modId xmlns:p14="http://schemas.microsoft.com/office/powerpoint/2010/main" val="262127995"/>
              </p:ext>
            </p:extLst>
          </p:nvPr>
        </p:nvGraphicFramePr>
        <p:xfrm>
          <a:off x="107504" y="548680"/>
          <a:ext cx="8856984" cy="6264696"/>
        </p:xfrm>
        <a:graphic>
          <a:graphicData uri="http://schemas.openxmlformats.org/drawingml/2006/table">
            <a:tbl>
              <a:tblPr firstRow="1" bandRow="1">
                <a:tableStyleId>{2D5ABB26-0587-4C30-8999-92F81FD0307C}</a:tableStyleId>
              </a:tblPr>
              <a:tblGrid>
                <a:gridCol w="2376264"/>
                <a:gridCol w="6480720"/>
              </a:tblGrid>
              <a:tr h="14401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anose="020B0604020202020204" pitchFamily="34" charset="0"/>
                          <a:cs typeface="Arial" panose="020B0604020202020204" pitchFamily="34" charset="0"/>
                        </a:rPr>
                        <a:t>Insert</a:t>
                      </a:r>
                      <a:r>
                        <a:rPr lang="en-GB" sz="1000" b="0" baseline="0" dirty="0" smtClean="0">
                          <a:solidFill>
                            <a:schemeClr val="tx1"/>
                          </a:solidFill>
                          <a:latin typeface="Arial" panose="020B0604020202020204" pitchFamily="34" charset="0"/>
                          <a:cs typeface="Arial" panose="020B0604020202020204" pitchFamily="34" charset="0"/>
                        </a:rPr>
                        <a:t> any technical questions that are appropriate for the role</a:t>
                      </a:r>
                      <a:endParaRPr lang="en-GB" sz="1000" b="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588808">
                <a:tc>
                  <a:txBody>
                    <a:bodyPr/>
                    <a:lstStyle/>
                    <a:p>
                      <a:endParaRPr lang="en-GB"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3056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Technical Competence</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8118312"/>
              </p:ext>
            </p:extLst>
          </p:nvPr>
        </p:nvGraphicFramePr>
        <p:xfrm>
          <a:off x="107503" y="547398"/>
          <a:ext cx="8931202" cy="629912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5561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19962182"/>
              </p:ext>
            </p:extLst>
          </p:nvPr>
        </p:nvGraphicFramePr>
        <p:xfrm>
          <a:off x="107504" y="188640"/>
          <a:ext cx="8856984" cy="2431896"/>
        </p:xfrm>
        <a:graphic>
          <a:graphicData uri="http://schemas.openxmlformats.org/drawingml/2006/table">
            <a:tbl>
              <a:tblPr firstRow="1" bandRow="1">
                <a:tableStyleId>{2D5ABB26-0587-4C30-8999-92F81FD0307C}</a:tableStyleId>
              </a:tblPr>
              <a:tblGrid>
                <a:gridCol w="5544616"/>
                <a:gridCol w="648072"/>
                <a:gridCol w="648072"/>
                <a:gridCol w="648072"/>
                <a:gridCol w="648072"/>
                <a:gridCol w="720080"/>
              </a:tblGrid>
              <a:tr h="144016">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solidFill>
                          <a:latin typeface="Arial" panose="020B0604020202020204" pitchFamily="34" charset="0"/>
                          <a:cs typeface="Arial" panose="020B0604020202020204" pitchFamily="34" charset="0"/>
                        </a:rPr>
                        <a:t>Summary</a:t>
                      </a:r>
                      <a:r>
                        <a:rPr lang="en-GB" sz="1400" b="1" baseline="0" dirty="0" smtClean="0">
                          <a:solidFill>
                            <a:schemeClr val="tx1"/>
                          </a:solidFill>
                          <a:latin typeface="Arial" panose="020B0604020202020204" pitchFamily="34" charset="0"/>
                          <a:cs typeface="Arial" panose="020B0604020202020204" pitchFamily="34" charset="0"/>
                        </a:rPr>
                        <a:t> </a:t>
                      </a:r>
                      <a:r>
                        <a:rPr lang="en-GB" sz="1400" b="1" dirty="0" smtClean="0">
                          <a:solidFill>
                            <a:schemeClr val="tx1"/>
                          </a:solidFill>
                          <a:latin typeface="Arial" panose="020B0604020202020204" pitchFamily="34" charset="0"/>
                          <a:cs typeface="Arial" panose="020B0604020202020204" pitchFamily="34" charset="0"/>
                        </a:rPr>
                        <a:t>Page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152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Behaviour /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Overall</a:t>
                      </a:r>
                      <a:r>
                        <a:rPr lang="en-GB" sz="1000" b="1" baseline="0" dirty="0" smtClean="0">
                          <a:solidFill>
                            <a:schemeClr val="bg1"/>
                          </a:solidFill>
                          <a:latin typeface="Arial" panose="020B0604020202020204" pitchFamily="34" charset="0"/>
                          <a:cs typeface="Arial" panose="020B0604020202020204" pitchFamily="34" charset="0"/>
                        </a:rPr>
                        <a:t> Score</a:t>
                      </a: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271264">
                <a:tc>
                  <a:txBody>
                    <a:bodyPr/>
                    <a:lstStyle/>
                    <a:p>
                      <a:r>
                        <a:rPr lang="en-GB" sz="1200" b="0" dirty="0" smtClean="0">
                          <a:latin typeface="Arial" panose="020B0604020202020204" pitchFamily="34" charset="0"/>
                          <a:cs typeface="Arial" panose="020B0604020202020204" pitchFamily="34" charset="0"/>
                        </a:rPr>
                        <a:t>Motivation</a:t>
                      </a:r>
                      <a:r>
                        <a:rPr lang="en-GB" sz="1200" b="0" baseline="0" dirty="0" smtClean="0">
                          <a:latin typeface="Arial" panose="020B0604020202020204" pitchFamily="34" charset="0"/>
                          <a:cs typeface="Arial" panose="020B0604020202020204" pitchFamily="34" charset="0"/>
                        </a:rPr>
                        <a:t> and Fit</a:t>
                      </a:r>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080">
                <a:tc>
                  <a:txBody>
                    <a:bodyPr/>
                    <a:lstStyle/>
                    <a:p>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a:txBody>
                    <a:bodyPr/>
                    <a:lstStyle/>
                    <a:p>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1</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2</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3</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4</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latin typeface="Arial" panose="020B0604020202020204" pitchFamily="34" charset="0"/>
                          <a:cs typeface="Arial" panose="020B0604020202020204" pitchFamily="34" charset="0"/>
                        </a:rPr>
                        <a:t>5</a:t>
                      </a:r>
                      <a:endParaRPr lang="en-GB" sz="1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86991398"/>
              </p:ext>
            </p:extLst>
          </p:nvPr>
        </p:nvGraphicFramePr>
        <p:xfrm>
          <a:off x="107504" y="2780929"/>
          <a:ext cx="8931202" cy="3764741"/>
        </p:xfrm>
        <a:graphic>
          <a:graphicData uri="http://schemas.openxmlformats.org/drawingml/2006/table">
            <a:tbl>
              <a:tblPr/>
              <a:tblGrid>
                <a:gridCol w="8931202"/>
              </a:tblGrid>
              <a:tr h="273095">
                <a:tc>
                  <a:txBody>
                    <a:bodyPr/>
                    <a:lstStyle/>
                    <a:p>
                      <a:pPr algn="l">
                        <a:spcAft>
                          <a:spcPts val="0"/>
                        </a:spcAft>
                      </a:pPr>
                      <a:r>
                        <a:rPr lang="en-GB" sz="1000" b="1" i="1" dirty="0" smtClean="0">
                          <a:effectLst/>
                          <a:latin typeface="Arial" panose="020B0604020202020204" pitchFamily="34" charset="0"/>
                          <a:ea typeface="Times New Roman"/>
                          <a:cs typeface="Arial" panose="020B0604020202020204" pitchFamily="34" charset="0"/>
                        </a:rPr>
                        <a:t>Summary of Key</a:t>
                      </a:r>
                      <a:r>
                        <a:rPr lang="en-GB" sz="1000" b="1" i="1" baseline="0" dirty="0" smtClean="0">
                          <a:effectLst/>
                          <a:latin typeface="Arial" panose="020B0604020202020204" pitchFamily="34" charset="0"/>
                          <a:ea typeface="Times New Roman"/>
                          <a:cs typeface="Arial" panose="020B0604020202020204" pitchFamily="34" charset="0"/>
                        </a:rPr>
                        <a:t> </a:t>
                      </a:r>
                      <a:r>
                        <a:rPr lang="en-GB" sz="1000" b="1" i="1" dirty="0" smtClean="0">
                          <a:effectLst/>
                          <a:latin typeface="Arial" panose="020B0604020202020204" pitchFamily="34" charset="0"/>
                          <a:ea typeface="Times New Roman"/>
                          <a:cs typeface="Arial" panose="020B0604020202020204" pitchFamily="34" charset="0"/>
                        </a:rPr>
                        <a:t>Strengths (from all Values)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0298">
                <a:tc>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841">
                <a:tc>
                  <a:txBody>
                    <a:bodyPr/>
                    <a:lstStyle/>
                    <a:p>
                      <a:pPr algn="l">
                        <a:spcAft>
                          <a:spcPts val="0"/>
                        </a:spcAft>
                      </a:pPr>
                      <a:r>
                        <a:rPr lang="en-GB" sz="1000" b="1" i="1" dirty="0" smtClean="0">
                          <a:effectLst/>
                          <a:latin typeface="Arial" panose="020B0604020202020204" pitchFamily="34" charset="0"/>
                          <a:ea typeface="Times New Roman"/>
                          <a:cs typeface="Arial" panose="020B0604020202020204" pitchFamily="34" charset="0"/>
                        </a:rPr>
                        <a:t>Summary of Key Development Areas (from all Values)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3507">
                <a:tc>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7001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0"/>
            <a:ext cx="3240360"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How to Conduct an Interview</a:t>
            </a:r>
            <a:endParaRPr lang="en-GB" sz="1400" b="1" dirty="0">
              <a:solidFill>
                <a:schemeClr val="bg1"/>
              </a:solidFill>
              <a:latin typeface="Arial" panose="020B0604020202020204" pitchFamily="34" charset="0"/>
              <a:cs typeface="Arial" panose="020B0604020202020204" pitchFamily="34" charset="0"/>
            </a:endParaRPr>
          </a:p>
        </p:txBody>
      </p:sp>
      <p:sp>
        <p:nvSpPr>
          <p:cNvPr id="5" name="Rectangle 4"/>
          <p:cNvSpPr/>
          <p:nvPr/>
        </p:nvSpPr>
        <p:spPr>
          <a:xfrm>
            <a:off x="179512" y="548680"/>
            <a:ext cx="3960440" cy="2808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Before the Interview</a:t>
            </a:r>
          </a:p>
          <a:p>
            <a:pPr algn="ctr"/>
            <a:endParaRPr lang="en-GB" sz="1100" dirty="0"/>
          </a:p>
          <a:p>
            <a:pPr marL="285750" indent="-285750">
              <a:buFont typeface="Arial" panose="020B0604020202020204" pitchFamily="34" charset="0"/>
              <a:buChar char="•"/>
            </a:pPr>
            <a:r>
              <a:rPr lang="en-GB" sz="1200" dirty="0" smtClean="0"/>
              <a:t>Attend “Interview Training” (if appropriate)</a:t>
            </a:r>
          </a:p>
          <a:p>
            <a:pPr marL="285750" indent="-285750">
              <a:buFont typeface="Arial" panose="020B0604020202020204" pitchFamily="34" charset="0"/>
              <a:buChar char="•"/>
            </a:pPr>
            <a:r>
              <a:rPr lang="en-GB" sz="1200" dirty="0" smtClean="0"/>
              <a:t>Find another person to support you in the interview (always interview as a pair)</a:t>
            </a:r>
          </a:p>
          <a:p>
            <a:pPr marL="285750" indent="-285750">
              <a:buFont typeface="Arial" panose="020B0604020202020204" pitchFamily="34" charset="0"/>
              <a:buChar char="•"/>
            </a:pPr>
            <a:r>
              <a:rPr lang="en-GB" sz="1200" dirty="0" smtClean="0"/>
              <a:t>Book </a:t>
            </a:r>
            <a:r>
              <a:rPr lang="en-GB" sz="1200" dirty="0"/>
              <a:t>the necessary room(s</a:t>
            </a:r>
            <a:r>
              <a:rPr lang="en-GB" sz="1200" dirty="0" smtClean="0"/>
              <a:t>)</a:t>
            </a:r>
          </a:p>
          <a:p>
            <a:pPr marL="285750" indent="-285750">
              <a:buFont typeface="Arial" panose="020B0604020202020204" pitchFamily="34" charset="0"/>
              <a:buChar char="•"/>
            </a:pPr>
            <a:r>
              <a:rPr lang="en-GB" sz="1200" dirty="0" smtClean="0"/>
              <a:t>Complete the Interview Pack with your questions and ratings.</a:t>
            </a:r>
          </a:p>
          <a:p>
            <a:pPr marL="285750" indent="-285750">
              <a:buFont typeface="Arial" panose="020B0604020202020204" pitchFamily="34" charset="0"/>
              <a:buChar char="•"/>
            </a:pPr>
            <a:r>
              <a:rPr lang="en-GB" sz="1200" dirty="0" smtClean="0"/>
              <a:t>Print </a:t>
            </a:r>
            <a:r>
              <a:rPr lang="en-GB" sz="1200" dirty="0"/>
              <a:t>off the interview pack </a:t>
            </a:r>
            <a:r>
              <a:rPr lang="en-GB" sz="1200" dirty="0" smtClean="0"/>
              <a:t>and CV (1 per </a:t>
            </a:r>
            <a:r>
              <a:rPr lang="en-GB" sz="1200" dirty="0"/>
              <a:t>interviewer)</a:t>
            </a:r>
          </a:p>
          <a:p>
            <a:pPr marL="285750" indent="-285750">
              <a:buFont typeface="Arial" panose="020B0604020202020204" pitchFamily="34" charset="0"/>
              <a:buChar char="•"/>
            </a:pPr>
            <a:r>
              <a:rPr lang="en-GB" sz="1200" dirty="0" smtClean="0"/>
              <a:t>Set up the room with chairs and water and any materials required for assessments</a:t>
            </a:r>
          </a:p>
          <a:p>
            <a:pPr marL="285750" indent="-285750">
              <a:buFont typeface="Arial" panose="020B0604020202020204" pitchFamily="34" charset="0"/>
              <a:buChar char="•"/>
            </a:pPr>
            <a:r>
              <a:rPr lang="en-GB" sz="1200" dirty="0" smtClean="0"/>
              <a:t>Decide on the interview questions (we suggest 4/5 Behavioural Questions &amp; the Motivation and Fit) and your approach (take it in turns asking questions  vs. one interviewer asks all the questions and the other writes).</a:t>
            </a:r>
            <a:endParaRPr lang="en-GB" sz="1200" dirty="0"/>
          </a:p>
        </p:txBody>
      </p:sp>
      <p:sp>
        <p:nvSpPr>
          <p:cNvPr id="7" name="Rectangle 6"/>
          <p:cNvSpPr/>
          <p:nvPr/>
        </p:nvSpPr>
        <p:spPr>
          <a:xfrm>
            <a:off x="4664427" y="548680"/>
            <a:ext cx="4372069" cy="23042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b="1" dirty="0" smtClean="0"/>
              <a:t>At the start of the Interview</a:t>
            </a:r>
          </a:p>
          <a:p>
            <a:pPr algn="ctr"/>
            <a:endParaRPr lang="en-GB" sz="1400" dirty="0"/>
          </a:p>
          <a:p>
            <a:pPr marL="285750" indent="-285750">
              <a:buFont typeface="Arial" panose="020B0604020202020204" pitchFamily="34" charset="0"/>
              <a:buChar char="•"/>
            </a:pPr>
            <a:r>
              <a:rPr lang="en-GB" sz="1200" dirty="0" smtClean="0"/>
              <a:t>Introduce yourself, your role, how long you have been at Camden, explain the current team, etc. (Build rapport)</a:t>
            </a:r>
          </a:p>
          <a:p>
            <a:pPr marL="285750" indent="-285750">
              <a:buFont typeface="Arial" panose="020B0604020202020204" pitchFamily="34" charset="0"/>
              <a:buChar char="•"/>
            </a:pPr>
            <a:r>
              <a:rPr lang="en-GB" sz="1200" dirty="0" smtClean="0"/>
              <a:t>Explain the format of the day (the interview, and any other exercises e.g. presentation)</a:t>
            </a:r>
          </a:p>
          <a:p>
            <a:endParaRPr lang="en-GB" sz="1200" dirty="0" smtClean="0"/>
          </a:p>
          <a:p>
            <a:pPr marL="285750" indent="-285750">
              <a:buFont typeface="Arial" panose="020B0604020202020204" pitchFamily="34" charset="0"/>
              <a:buChar char="•"/>
            </a:pPr>
            <a:r>
              <a:rPr lang="en-GB" sz="1200" dirty="0" smtClean="0"/>
              <a:t>Explain “</a:t>
            </a:r>
            <a:r>
              <a:rPr lang="en-GB" sz="1200" b="1" dirty="0" smtClean="0"/>
              <a:t>You are asked to give specific examples during the interview. It is OK to take some time to think of your answer</a:t>
            </a:r>
            <a:r>
              <a:rPr lang="en-GB" sz="1200" dirty="0" smtClean="0"/>
              <a:t>. </a:t>
            </a:r>
            <a:r>
              <a:rPr lang="en-GB" sz="1200" b="1" dirty="0" smtClean="0"/>
              <a:t>We will be taking notes to remind us what you have said, but we are listening even if we lose eye contact</a:t>
            </a:r>
            <a:r>
              <a:rPr lang="en-GB" sz="1200" dirty="0" smtClean="0"/>
              <a:t>”.</a:t>
            </a:r>
            <a:endParaRPr lang="en-GB" sz="1200" dirty="0"/>
          </a:p>
        </p:txBody>
      </p:sp>
      <p:sp>
        <p:nvSpPr>
          <p:cNvPr id="8" name="Rectangle 7"/>
          <p:cNvSpPr/>
          <p:nvPr/>
        </p:nvSpPr>
        <p:spPr>
          <a:xfrm>
            <a:off x="179512" y="3501008"/>
            <a:ext cx="3960440" cy="324036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b="1" dirty="0" smtClean="0"/>
              <a:t>Ending the Interview</a:t>
            </a:r>
            <a:endParaRPr lang="en-GB" sz="1400" b="1" dirty="0"/>
          </a:p>
          <a:p>
            <a:pPr marL="285750" indent="-285750">
              <a:buFont typeface="Arial" panose="020B0604020202020204" pitchFamily="34" charset="0"/>
              <a:buChar char="•"/>
            </a:pPr>
            <a:r>
              <a:rPr lang="en-GB" sz="1200" dirty="0" smtClean="0"/>
              <a:t>Thank them and explain that is the end of the interview</a:t>
            </a:r>
          </a:p>
          <a:p>
            <a:pPr marL="285750" indent="-285750">
              <a:buFont typeface="Arial" panose="020B0604020202020204" pitchFamily="34" charset="0"/>
              <a:buChar char="•"/>
            </a:pPr>
            <a:r>
              <a:rPr lang="en-GB" sz="1200" dirty="0" smtClean="0"/>
              <a:t>Ask the candidates if they have any questions</a:t>
            </a:r>
          </a:p>
          <a:p>
            <a:pPr marL="285750" indent="-285750">
              <a:buFont typeface="Arial" panose="020B0604020202020204" pitchFamily="34" charset="0"/>
              <a:buChar char="•"/>
            </a:pPr>
            <a:r>
              <a:rPr lang="en-GB" sz="1200" dirty="0" smtClean="0"/>
              <a:t>Explain the next steps in the process (timeframes and that feedback will be available at a later date if they would like it)</a:t>
            </a:r>
          </a:p>
          <a:p>
            <a:pPr marL="285750" indent="-285750">
              <a:buFont typeface="Arial" panose="020B0604020202020204" pitchFamily="34" charset="0"/>
              <a:buChar char="•"/>
            </a:pPr>
            <a:r>
              <a:rPr lang="en-GB" sz="1200" dirty="0" smtClean="0"/>
              <a:t>Thank the candidate for their time.</a:t>
            </a:r>
          </a:p>
          <a:p>
            <a:pPr marL="285750" indent="-285750">
              <a:buFont typeface="Arial" panose="020B0604020202020204" pitchFamily="34" charset="0"/>
              <a:buChar char="•"/>
            </a:pPr>
            <a:endParaRPr lang="en-GB" sz="1400" dirty="0"/>
          </a:p>
          <a:p>
            <a:pPr algn="ctr"/>
            <a:r>
              <a:rPr lang="en-GB" sz="1400" b="1" dirty="0" smtClean="0"/>
              <a:t>After </a:t>
            </a:r>
            <a:r>
              <a:rPr lang="en-GB" sz="1400" b="1" dirty="0"/>
              <a:t>the </a:t>
            </a:r>
            <a:r>
              <a:rPr lang="en-GB" sz="1400" b="1" dirty="0" smtClean="0"/>
              <a:t>Interview</a:t>
            </a:r>
            <a:endParaRPr lang="en-GB" sz="1400" b="1" dirty="0"/>
          </a:p>
          <a:p>
            <a:pPr marL="285750" indent="-285750">
              <a:buFont typeface="Arial" panose="020B0604020202020204" pitchFamily="34" charset="0"/>
              <a:buChar char="•"/>
            </a:pPr>
            <a:r>
              <a:rPr lang="en-GB" sz="1200" dirty="0" smtClean="0"/>
              <a:t>Write up all notes</a:t>
            </a:r>
          </a:p>
          <a:p>
            <a:pPr marL="285750" indent="-285750">
              <a:buFont typeface="Arial" panose="020B0604020202020204" pitchFamily="34" charset="0"/>
              <a:buChar char="•"/>
            </a:pPr>
            <a:r>
              <a:rPr lang="en-GB" sz="1200" dirty="0" smtClean="0"/>
              <a:t>Use the scoring sheet provided to </a:t>
            </a:r>
            <a:r>
              <a:rPr lang="en-GB" sz="1200" b="1" dirty="0" smtClean="0"/>
              <a:t>Classify</a:t>
            </a:r>
            <a:r>
              <a:rPr lang="en-GB" sz="1200" dirty="0" smtClean="0"/>
              <a:t> and </a:t>
            </a:r>
            <a:r>
              <a:rPr lang="en-GB" sz="1200" b="1" dirty="0" smtClean="0"/>
              <a:t>Evaluate</a:t>
            </a:r>
            <a:r>
              <a:rPr lang="en-GB" sz="1200" dirty="0" smtClean="0"/>
              <a:t> the evidence, and produce a score</a:t>
            </a:r>
          </a:p>
          <a:p>
            <a:pPr marL="285750" indent="-285750">
              <a:buFont typeface="Arial" panose="020B0604020202020204" pitchFamily="34" charset="0"/>
              <a:buChar char="•"/>
            </a:pPr>
            <a:r>
              <a:rPr lang="en-GB" sz="1200" dirty="0" smtClean="0"/>
              <a:t>Write up </a:t>
            </a:r>
            <a:r>
              <a:rPr lang="en-GB" sz="1200" u="sng" dirty="0" smtClean="0"/>
              <a:t>detailed feedback</a:t>
            </a:r>
            <a:r>
              <a:rPr lang="en-GB" sz="1200" dirty="0" smtClean="0"/>
              <a:t> (strengths and development areas)</a:t>
            </a:r>
          </a:p>
          <a:p>
            <a:pPr marL="285750" indent="-285750">
              <a:buFont typeface="Arial" panose="020B0604020202020204" pitchFamily="34" charset="0"/>
              <a:buChar char="•"/>
            </a:pPr>
            <a:r>
              <a:rPr lang="en-GB" sz="1200" dirty="0" smtClean="0"/>
              <a:t>Compare scores as a pair and discuss</a:t>
            </a:r>
          </a:p>
          <a:p>
            <a:pPr marL="285750" indent="-285750">
              <a:buFont typeface="Arial" panose="020B0604020202020204" pitchFamily="34" charset="0"/>
              <a:buChar char="•"/>
            </a:pPr>
            <a:r>
              <a:rPr lang="en-GB" sz="1200" dirty="0" smtClean="0"/>
              <a:t>Inform Resourcing of your decision</a:t>
            </a:r>
          </a:p>
          <a:p>
            <a:pPr marL="285750" indent="-285750">
              <a:buFont typeface="Arial" panose="020B0604020202020204" pitchFamily="34" charset="0"/>
              <a:buChar char="•"/>
            </a:pPr>
            <a:r>
              <a:rPr lang="en-GB" sz="1200" b="1" dirty="0" smtClean="0"/>
              <a:t>Store results SECURELY for 12 months.</a:t>
            </a:r>
            <a:endParaRPr lang="en-GB" sz="1400" b="1" dirty="0"/>
          </a:p>
        </p:txBody>
      </p:sp>
      <p:sp>
        <p:nvSpPr>
          <p:cNvPr id="9" name="Rectangle 8"/>
          <p:cNvSpPr/>
          <p:nvPr/>
        </p:nvSpPr>
        <p:spPr>
          <a:xfrm>
            <a:off x="4664427" y="3501008"/>
            <a:ext cx="4372069" cy="324036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b="1" dirty="0" smtClean="0"/>
              <a:t>During the Interview</a:t>
            </a:r>
          </a:p>
          <a:p>
            <a:pPr algn="ctr"/>
            <a:endParaRPr lang="en-GB" sz="1200" b="1" dirty="0"/>
          </a:p>
          <a:p>
            <a:pPr marL="285750" indent="-285750">
              <a:buFont typeface="Arial" panose="020B0604020202020204" pitchFamily="34" charset="0"/>
              <a:buChar char="•"/>
            </a:pPr>
            <a:r>
              <a:rPr lang="en-GB" sz="1200" dirty="0" smtClean="0"/>
              <a:t>Read out the Camden Way Value and the definition (if provided)</a:t>
            </a:r>
          </a:p>
          <a:p>
            <a:pPr marL="285750" indent="-285750">
              <a:buFont typeface="Arial" panose="020B0604020202020204" pitchFamily="34" charset="0"/>
              <a:buChar char="•"/>
            </a:pPr>
            <a:r>
              <a:rPr lang="en-GB" sz="1200" dirty="0" smtClean="0"/>
              <a:t>Ask the </a:t>
            </a:r>
            <a:r>
              <a:rPr lang="en-GB" sz="1200" b="1" dirty="0" smtClean="0"/>
              <a:t>headline question </a:t>
            </a:r>
            <a:r>
              <a:rPr lang="en-GB" sz="1200" dirty="0" smtClean="0"/>
              <a:t>(</a:t>
            </a:r>
            <a:r>
              <a:rPr lang="en-GB" sz="1200" b="1" dirty="0" smtClean="0"/>
              <a:t>bold</a:t>
            </a:r>
            <a:r>
              <a:rPr lang="en-GB" sz="1200" dirty="0" smtClean="0"/>
              <a:t>) and await their answer.</a:t>
            </a:r>
          </a:p>
          <a:p>
            <a:pPr marL="285750" indent="-285750">
              <a:buFont typeface="Arial" panose="020B0604020202020204" pitchFamily="34" charset="0"/>
              <a:buChar char="•"/>
            </a:pPr>
            <a:r>
              <a:rPr lang="en-GB" sz="1200" dirty="0" smtClean="0"/>
              <a:t>You should </a:t>
            </a:r>
            <a:r>
              <a:rPr lang="en-GB" sz="1200" b="1" dirty="0" smtClean="0"/>
              <a:t>Observe</a:t>
            </a:r>
            <a:r>
              <a:rPr lang="en-GB" sz="1200" dirty="0" smtClean="0"/>
              <a:t> and </a:t>
            </a:r>
            <a:r>
              <a:rPr lang="en-GB" sz="1200" b="1" dirty="0" smtClean="0"/>
              <a:t>Record</a:t>
            </a:r>
            <a:r>
              <a:rPr lang="en-GB" sz="1200" dirty="0" smtClean="0"/>
              <a:t> as much of what the candidate says as possible, word for word in the “Candidate’s Response” box. We suggest you aim to capture around 70%</a:t>
            </a:r>
          </a:p>
          <a:p>
            <a:endParaRPr lang="en-GB" sz="1200" dirty="0" smtClean="0"/>
          </a:p>
          <a:p>
            <a:pPr marL="285750" indent="-285750">
              <a:buFont typeface="Arial" panose="020B0604020202020204" pitchFamily="34" charset="0"/>
              <a:buChar char="•"/>
            </a:pPr>
            <a:r>
              <a:rPr lang="en-GB" sz="1200" dirty="0" smtClean="0"/>
              <a:t>Once the candidate has finished their answer, ask any appropriate </a:t>
            </a:r>
            <a:r>
              <a:rPr lang="en-GB" sz="1200" b="1" dirty="0" smtClean="0"/>
              <a:t>probing question </a:t>
            </a:r>
            <a:r>
              <a:rPr lang="en-GB" sz="1200" dirty="0" smtClean="0"/>
              <a:t>based on their answer. We have provided some examples as </a:t>
            </a:r>
            <a:r>
              <a:rPr lang="en-GB" sz="1200" u="sng" dirty="0" smtClean="0"/>
              <a:t>bullet points </a:t>
            </a:r>
            <a:r>
              <a:rPr lang="en-GB" sz="1200" dirty="0" smtClean="0"/>
              <a:t>to help you, but these are </a:t>
            </a:r>
            <a:r>
              <a:rPr lang="en-GB" sz="1200" u="sng" dirty="0" smtClean="0"/>
              <a:t>not exhaustive </a:t>
            </a:r>
            <a:r>
              <a:rPr lang="en-GB" sz="1200" dirty="0" smtClean="0"/>
              <a:t>and you can create you own to help you gather more relevant information</a:t>
            </a:r>
          </a:p>
          <a:p>
            <a:pPr marL="285750" indent="-285750">
              <a:buFont typeface="Arial" panose="020B0604020202020204" pitchFamily="34" charset="0"/>
              <a:buChar char="•"/>
            </a:pPr>
            <a:r>
              <a:rPr lang="en-GB" sz="1200" b="1" dirty="0" smtClean="0"/>
              <a:t>The candidate has the right to see the interview pack &amp; your notes, so ensure they’re evidence based &amp; accurate (legible writing, no doodles &amp; no personal or offensive remarks).</a:t>
            </a:r>
            <a:endParaRPr lang="en-GB" sz="1400" dirty="0"/>
          </a:p>
        </p:txBody>
      </p:sp>
      <p:pic>
        <p:nvPicPr>
          <p:cNvPr id="1027" name="Picture 3" descr="C:\Users\camni003\AppData\Local\Microsoft\Windows\Temporary Internet Files\Content.IE5\LRQS5R6W\MC900431561[1].png"/>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191541" y="1772816"/>
            <a:ext cx="452467" cy="45246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camni003\AppData\Local\Microsoft\Windows\Temporary Internet Files\Content.IE5\LRQS5R6W\MC900431561[1].png"/>
          <p:cNvPicPr>
            <a:picLocks noChangeAspect="1" noChangeArrowheads="1"/>
          </p:cNvPicPr>
          <p:nvPr/>
        </p:nvPicPr>
        <p:blipFill>
          <a:blip r:embed="rId2"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rot="5400000">
            <a:off x="6542010" y="2904525"/>
            <a:ext cx="452467" cy="45246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C:\Users\camni003\AppData\Local\Microsoft\Windows\Temporary Internet Files\Content.IE5\LRQS5R6W\MC900431561[1].png"/>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rot="10800000">
            <a:off x="4166796" y="4941168"/>
            <a:ext cx="452467" cy="452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47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Motivation &amp; Fit</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380877809"/>
              </p:ext>
            </p:extLst>
          </p:nvPr>
        </p:nvGraphicFramePr>
        <p:xfrm>
          <a:off x="107504" y="548680"/>
          <a:ext cx="8856984" cy="6264696"/>
        </p:xfrm>
        <a:graphic>
          <a:graphicData uri="http://schemas.openxmlformats.org/drawingml/2006/table">
            <a:tbl>
              <a:tblPr firstRow="1" bandRow="1">
                <a:tableStyleId>{2D5ABB26-0587-4C30-8999-92F81FD0307C}</a:tableStyleId>
              </a:tblPr>
              <a:tblGrid>
                <a:gridCol w="2376264"/>
                <a:gridCol w="6480720"/>
              </a:tblGrid>
              <a:tr h="25814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73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549166">
                <a:tc>
                  <a:txBody>
                    <a:bodyPr/>
                    <a:lstStyle/>
                    <a:p>
                      <a:endParaRPr lang="en-GB" sz="1000" dirty="0" smtClean="0"/>
                    </a:p>
                    <a:p>
                      <a:pPr marL="171450" indent="-171450">
                        <a:buFont typeface="Arial" panose="020B0604020202020204" pitchFamily="34" charset="0"/>
                        <a:buChar char="•"/>
                      </a:pPr>
                      <a:r>
                        <a:rPr lang="en-GB" sz="1000" b="1" dirty="0" smtClean="0"/>
                        <a:t>Take a few minutes to briefly</a:t>
                      </a:r>
                      <a:r>
                        <a:rPr lang="en-GB" sz="1000" b="1" baseline="0" dirty="0" smtClean="0"/>
                        <a:t> </a:t>
                      </a:r>
                      <a:r>
                        <a:rPr lang="en-GB" sz="1000" b="1" dirty="0" smtClean="0"/>
                        <a:t>talk me through your last few</a:t>
                      </a:r>
                      <a:r>
                        <a:rPr lang="en-GB" sz="1000" b="1" baseline="0" dirty="0" smtClean="0"/>
                        <a:t> roles on your CV.</a:t>
                      </a:r>
                    </a:p>
                    <a:p>
                      <a:pPr marL="171450" indent="-171450">
                        <a:buFont typeface="Arial" panose="020B0604020202020204" pitchFamily="34" charset="0"/>
                        <a:buChar char="•"/>
                      </a:pPr>
                      <a:endParaRPr lang="en-GB" sz="1000" b="1" baseline="0" dirty="0" smtClean="0"/>
                    </a:p>
                    <a:p>
                      <a:pPr marL="171450" indent="-171450">
                        <a:buFont typeface="Arial" panose="020B0604020202020204" pitchFamily="34" charset="0"/>
                        <a:buChar char="•"/>
                      </a:pPr>
                      <a:r>
                        <a:rPr lang="en-GB" sz="1000" b="1" baseline="0" dirty="0" smtClean="0"/>
                        <a:t>Why are you moving on from your last position?</a:t>
                      </a:r>
                    </a:p>
                    <a:p>
                      <a:pPr marL="171450" indent="-171450">
                        <a:buFont typeface="Arial" panose="020B0604020202020204" pitchFamily="34" charset="0"/>
                        <a:buChar char="•"/>
                      </a:pPr>
                      <a:endParaRPr lang="en-GB" sz="1000" b="1" baseline="0" dirty="0" smtClean="0"/>
                    </a:p>
                    <a:p>
                      <a:pPr marL="171450" indent="-171450">
                        <a:buFont typeface="Arial" panose="020B0604020202020204" pitchFamily="34" charset="0"/>
                        <a:buChar char="•"/>
                      </a:pPr>
                      <a:r>
                        <a:rPr lang="en-GB" sz="1000" b="1" dirty="0" smtClean="0"/>
                        <a:t>What has attract</a:t>
                      </a:r>
                      <a:r>
                        <a:rPr lang="en-GB" sz="1000" b="1" baseline="0" dirty="0" smtClean="0"/>
                        <a:t>ed you to work for Camden?</a:t>
                      </a:r>
                    </a:p>
                    <a:p>
                      <a:pPr marL="171450" indent="-171450">
                        <a:buFont typeface="Arial" panose="020B0604020202020204" pitchFamily="34" charset="0"/>
                        <a:buChar char="•"/>
                      </a:pPr>
                      <a:endParaRPr lang="en-GB" sz="1000" b="1"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baseline="0" dirty="0" smtClean="0"/>
                        <a:t>What do you feel you can bring to the role?</a:t>
                      </a:r>
                      <a:endParaRPr lang="en-GB" sz="1000" b="1" dirty="0" smtClean="0"/>
                    </a:p>
                    <a:p>
                      <a:pPr marL="171450" indent="-171450">
                        <a:buFont typeface="Arial" panose="020B0604020202020204" pitchFamily="34" charset="0"/>
                        <a:buChar char="•"/>
                      </a:pPr>
                      <a:endParaRPr lang="en-GB" sz="1000" b="1" baseline="0" dirty="0" smtClean="0"/>
                    </a:p>
                    <a:p>
                      <a:pPr marL="171450" indent="-171450">
                        <a:buFont typeface="Arial" panose="020B0604020202020204" pitchFamily="34" charset="0"/>
                        <a:buChar char="•"/>
                      </a:pPr>
                      <a:r>
                        <a:rPr lang="en-GB" sz="1000" b="1" dirty="0" smtClean="0"/>
                        <a:t>What support do you feel</a:t>
                      </a:r>
                      <a:r>
                        <a:rPr lang="en-GB" sz="1000" b="1" baseline="0" dirty="0" smtClean="0"/>
                        <a:t> you will need in this role?</a:t>
                      </a:r>
                    </a:p>
                    <a:p>
                      <a:pPr marL="171450" indent="-171450">
                        <a:buFont typeface="Arial" panose="020B0604020202020204" pitchFamily="34" charset="0"/>
                        <a:buChar char="•"/>
                      </a:pPr>
                      <a:endParaRPr lang="en-GB" sz="1000" b="1"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i="1" dirty="0" smtClean="0"/>
                        <a:t>[Write the </a:t>
                      </a:r>
                      <a:r>
                        <a:rPr lang="en-GB" sz="1200" i="1" baseline="0" dirty="0" smtClean="0"/>
                        <a:t>candidate’s answer in as much depth as possible]</a:t>
                      </a:r>
                      <a:endParaRPr lang="en-GB" sz="12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4860032" y="116631"/>
            <a:ext cx="4104456" cy="246221"/>
          </a:xfrm>
          <a:prstGeom prst="rect">
            <a:avLst/>
          </a:prstGeom>
          <a:noFill/>
        </p:spPr>
        <p:txBody>
          <a:bodyPr wrap="square" rtlCol="0">
            <a:spAutoFit/>
          </a:bodyPr>
          <a:lstStyle/>
          <a:p>
            <a:r>
              <a:rPr lang="en-GB" sz="1000" dirty="0" smtClean="0">
                <a:solidFill>
                  <a:srgbClr val="FF0000"/>
                </a:solidFill>
              </a:rPr>
              <a:t>* Pick and chose the questions that you feel are appropriate for the role</a:t>
            </a:r>
            <a:endParaRPr lang="en-GB" sz="1000" dirty="0">
              <a:solidFill>
                <a:srgbClr val="FF0000"/>
              </a:solidFill>
            </a:endParaRPr>
          </a:p>
        </p:txBody>
      </p:sp>
    </p:spTree>
    <p:extLst>
      <p:ext uri="{BB962C8B-B14F-4D97-AF65-F5344CB8AC3E}">
        <p14:creationId xmlns:p14="http://schemas.microsoft.com/office/powerpoint/2010/main" val="4880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110106220"/>
              </p:ext>
            </p:extLst>
          </p:nvPr>
        </p:nvGraphicFramePr>
        <p:xfrm>
          <a:off x="107503" y="547398"/>
          <a:ext cx="8931202" cy="628928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192360">
                <a:tc>
                  <a:txBody>
                    <a:bodyPr/>
                    <a:lstStyle/>
                    <a:p>
                      <a:r>
                        <a:rPr kumimoji="0" lang="en-GB" sz="10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Unclear why they have applied for this role/disjointed career history to date and risk of short term tenure</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kumimoji="0" lang="en-GB" sz="10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Transparent and understandable transition to the role/career history has been leading to this role</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r>
              <a:tr h="193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tx1"/>
                          </a:solidFill>
                          <a:effectLst/>
                          <a:latin typeface="Arial" panose="020B0604020202020204" pitchFamily="34" charset="0"/>
                          <a:ea typeface="Times New Roman"/>
                          <a:cs typeface="Arial" panose="020B0604020202020204" pitchFamily="34" charset="0"/>
                        </a:rPr>
                        <a:t>Moved from</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last role due to manager problems, performance issues, disciplinary, poor team/attitude</a:t>
                      </a: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tx1"/>
                          </a:solidFill>
                          <a:effectLst/>
                          <a:latin typeface="Arial" panose="020B0604020202020204" pitchFamily="34" charset="0"/>
                          <a:ea typeface="Times New Roman"/>
                          <a:cs typeface="Arial" panose="020B0604020202020204" pitchFamily="34" charset="0"/>
                        </a:rPr>
                        <a:t>Moving</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for progression, diversification, wider/broader experience, or due to redundancy or similar</a:t>
                      </a: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r>
              <a:tr h="0">
                <a:tc>
                  <a:txBody>
                    <a:bodyPr/>
                    <a:lstStyle/>
                    <a:p>
                      <a:pPr algn="l">
                        <a:spcAft>
                          <a:spcPts val="0"/>
                        </a:spcAft>
                      </a:pPr>
                      <a:r>
                        <a:rPr lang="en-GB" sz="1000" dirty="0" smtClean="0">
                          <a:solidFill>
                            <a:schemeClr val="tx1"/>
                          </a:solidFill>
                          <a:effectLst/>
                          <a:latin typeface="Arial" panose="020B0604020202020204" pitchFamily="34" charset="0"/>
                          <a:ea typeface="Times New Roman"/>
                          <a:cs typeface="Arial" panose="020B0604020202020204" pitchFamily="34" charset="0"/>
                        </a:rPr>
                        <a:t>Unable to</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articulate why they would like to work for Camden</a:t>
                      </a: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a:spcAft>
                          <a:spcPts val="0"/>
                        </a:spcAft>
                      </a:pPr>
                      <a:r>
                        <a:rPr lang="en-GB" sz="1000" dirty="0" smtClean="0">
                          <a:solidFill>
                            <a:schemeClr val="tx1"/>
                          </a:solidFill>
                          <a:effectLst/>
                          <a:latin typeface="Arial" panose="020B0604020202020204" pitchFamily="34" charset="0"/>
                          <a:ea typeface="Times New Roman"/>
                          <a:cs typeface="Arial" panose="020B0604020202020204" pitchFamily="34" charset="0"/>
                        </a:rPr>
                        <a:t>Clear desire</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to work for Camden</a:t>
                      </a: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r>
              <a:tr h="168315">
                <a:tc>
                  <a:txBody>
                    <a:bodyPr/>
                    <a:lstStyle/>
                    <a:p>
                      <a:r>
                        <a:rPr kumimoji="0" lang="en-GB" sz="10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a:cs typeface="Arial" panose="020B0604020202020204" pitchFamily="34" charset="0"/>
                        </a:rPr>
                        <a:t>Uncertain as to what Camden offers the public and staff</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kumimoji="0" lang="en-GB" sz="1000" b="0" i="0" u="none" strike="noStrike" kern="1200" cap="none" spc="0" normalizeH="0" baseline="0" noProof="0" dirty="0" smtClean="0">
                          <a:ln>
                            <a:noFill/>
                          </a:ln>
                          <a:solidFill>
                            <a:prstClr val="black"/>
                          </a:solidFill>
                          <a:effectLst/>
                          <a:uLnTx/>
                          <a:uFillTx/>
                          <a:latin typeface="Arial" panose="020B0604020202020204" pitchFamily="34" charset="0"/>
                          <a:ea typeface="Times New Roman"/>
                          <a:cs typeface="Arial" panose="020B0604020202020204" pitchFamily="34" charset="0"/>
                        </a:rPr>
                        <a:t>Articulates benefits and value of Camden &amp; how they will fit</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r>
              <a:tr h="216024">
                <a:tc>
                  <a:txBody>
                    <a:bodyPr/>
                    <a:lstStyle/>
                    <a:p>
                      <a:pPr algn="l">
                        <a:spcAft>
                          <a:spcPts val="0"/>
                        </a:spcAft>
                      </a:pPr>
                      <a:r>
                        <a:rPr lang="en-GB" sz="1000" dirty="0" smtClean="0">
                          <a:solidFill>
                            <a:schemeClr val="tx1"/>
                          </a:solidFill>
                          <a:effectLst/>
                          <a:latin typeface="Arial" panose="020B0604020202020204" pitchFamily="34" charset="0"/>
                          <a:ea typeface="Times New Roman"/>
                          <a:cs typeface="Arial" panose="020B0604020202020204" pitchFamily="34" charset="0"/>
                        </a:rPr>
                        <a:t>Has not thought about the role/their</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suitability/transition</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a:spcAft>
                          <a:spcPts val="0"/>
                        </a:spcAft>
                      </a:pPr>
                      <a:r>
                        <a:rPr lang="en-GB" sz="1000" dirty="0" smtClean="0">
                          <a:solidFill>
                            <a:schemeClr val="tx1"/>
                          </a:solidFill>
                          <a:effectLst/>
                          <a:latin typeface="Arial" panose="020B0604020202020204" pitchFamily="34" charset="0"/>
                          <a:ea typeface="Times New Roman"/>
                          <a:cs typeface="Arial" panose="020B0604020202020204" pitchFamily="34" charset="0"/>
                        </a:rPr>
                        <a:t>Clearly</a:t>
                      </a:r>
                      <a:r>
                        <a:rPr lang="en-GB" sz="1000" baseline="0" dirty="0" smtClean="0">
                          <a:solidFill>
                            <a:schemeClr val="tx1"/>
                          </a:solidFill>
                          <a:effectLst/>
                          <a:latin typeface="Arial" panose="020B0604020202020204" pitchFamily="34" charset="0"/>
                          <a:ea typeface="Times New Roman"/>
                          <a:cs typeface="Arial" panose="020B0604020202020204" pitchFamily="34" charset="0"/>
                        </a:rPr>
                        <a:t> thought about the role and how they match to it</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05525">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r>
                        <a:rPr lang="en-GB" sz="1000" b="0" i="1" dirty="0" smtClean="0">
                          <a:effectLst/>
                          <a:latin typeface="Arial" panose="020B0604020202020204" pitchFamily="34" charset="0"/>
                          <a:ea typeface="Times New Roman"/>
                          <a:cs typeface="Arial" panose="020B0604020202020204" pitchFamily="34" charset="0"/>
                        </a:rPr>
                        <a:t>[Summarise</a:t>
                      </a:r>
                      <a:r>
                        <a:rPr lang="en-GB" sz="1000" b="0" i="1" baseline="0" dirty="0" smtClean="0">
                          <a:effectLst/>
                          <a:latin typeface="Arial" panose="020B0604020202020204" pitchFamily="34" charset="0"/>
                          <a:ea typeface="Times New Roman"/>
                          <a:cs typeface="Arial" panose="020B0604020202020204" pitchFamily="34" charset="0"/>
                        </a:rPr>
                        <a:t> Strengths for Motivation &amp; Fit]</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50285">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effectLst/>
                          <a:latin typeface="Arial" panose="020B0604020202020204" pitchFamily="34" charset="0"/>
                          <a:ea typeface="Times New Roman"/>
                          <a:cs typeface="Arial" panose="020B0604020202020204" pitchFamily="34" charset="0"/>
                        </a:rPr>
                        <a:t> </a:t>
                      </a:r>
                      <a:r>
                        <a:rPr lang="en-GB" sz="1000" b="1" i="1" dirty="0" smtClean="0">
                          <a:effectLst/>
                          <a:latin typeface="Arial" panose="020B0604020202020204" pitchFamily="34" charset="0"/>
                          <a:ea typeface="Times New Roman"/>
                          <a:cs typeface="Arial" panose="020B0604020202020204" pitchFamily="34" charset="0"/>
                        </a:rPr>
                        <a:t> </a:t>
                      </a:r>
                      <a:r>
                        <a:rPr lang="en-GB" sz="1000" b="0" i="1" dirty="0" smtClean="0">
                          <a:effectLst/>
                          <a:latin typeface="Arial" panose="020B0604020202020204" pitchFamily="34" charset="0"/>
                          <a:ea typeface="Times New Roman"/>
                          <a:cs typeface="Arial" panose="020B0604020202020204" pitchFamily="34" charset="0"/>
                        </a:rPr>
                        <a:t>[Summarise</a:t>
                      </a:r>
                      <a:r>
                        <a:rPr lang="en-GB" sz="1000" b="0" i="1" baseline="0" dirty="0" smtClean="0">
                          <a:effectLst/>
                          <a:latin typeface="Arial" panose="020B0604020202020204" pitchFamily="34" charset="0"/>
                          <a:ea typeface="Times New Roman"/>
                          <a:cs typeface="Arial" panose="020B0604020202020204" pitchFamily="34" charset="0"/>
                        </a:rPr>
                        <a:t> Development Areas for Motivation &amp; Fit]</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Motivation &amp; Fit</a:t>
            </a:r>
            <a:endParaRPr lang="en-GB"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267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3528392"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Deliver for the people of Camden</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598659195"/>
              </p:ext>
            </p:extLst>
          </p:nvPr>
        </p:nvGraphicFramePr>
        <p:xfrm>
          <a:off x="107504" y="548680"/>
          <a:ext cx="8856984" cy="6615216"/>
        </p:xfrm>
        <a:graphic>
          <a:graphicData uri="http://schemas.openxmlformats.org/drawingml/2006/table">
            <a:tbl>
              <a:tblPr firstRow="1" bandRow="1">
                <a:tableStyleId>{2D5ABB26-0587-4C30-8999-92F81FD0307C}</a:tableStyleId>
              </a:tblPr>
              <a:tblGrid>
                <a:gridCol w="2376264"/>
                <a:gridCol w="6480720"/>
              </a:tblGrid>
              <a:tr h="14401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mn-lt"/>
                          <a:ea typeface="+mn-ea"/>
                          <a:cs typeface="+mn-cs"/>
                        </a:rPr>
                        <a:t>We provide excellent customer services to our residents, businesses and communities and ensure they are at the heart of everything we do. We actively respond to and follow through on their requests, learning from what they say about us and making sure their needs and perspective are reflected in our service and individual priorities. </a:t>
                      </a:r>
                      <a:endParaRPr lang="en-GB" sz="1100" b="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58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i="1" dirty="0" smtClean="0">
                          <a:solidFill>
                            <a:schemeClr val="tx1"/>
                          </a:solidFill>
                          <a:effectLst/>
                          <a:latin typeface="Arial" panose="020B0604020202020204" pitchFamily="34" charset="0"/>
                          <a:ea typeface="Times New Roman"/>
                          <a:cs typeface="Arial" panose="020B0604020202020204" pitchFamily="34" charset="0"/>
                        </a:rPr>
                        <a:t>[Insert a </a:t>
                      </a:r>
                      <a:r>
                        <a:rPr lang="en-GB" sz="1000" b="1" i="1" dirty="0" smtClean="0">
                          <a:solidFill>
                            <a:schemeClr val="tx1"/>
                          </a:solidFill>
                          <a:effectLst/>
                          <a:latin typeface="Arial" panose="020B0604020202020204" pitchFamily="34" charset="0"/>
                          <a:ea typeface="Times New Roman"/>
                          <a:cs typeface="Arial" panose="020B0604020202020204" pitchFamily="34" charset="0"/>
                        </a:rPr>
                        <a:t>headline question</a:t>
                      </a:r>
                      <a:r>
                        <a:rPr lang="en-GB" sz="1000" i="1" dirty="0" smtClean="0">
                          <a:solidFill>
                            <a:schemeClr val="tx1"/>
                          </a:solidFill>
                          <a:effectLst/>
                          <a:latin typeface="Arial" panose="020B0604020202020204" pitchFamily="34" charset="0"/>
                          <a:ea typeface="Times New Roman"/>
                          <a:cs typeface="Arial" panose="020B0604020202020204" pitchFamily="34" charset="0"/>
                        </a:rPr>
                        <a:t> and 5 </a:t>
                      </a:r>
                      <a:r>
                        <a:rPr lang="en-GB" sz="1000" i="1" smtClean="0">
                          <a:solidFill>
                            <a:schemeClr val="tx1"/>
                          </a:solidFill>
                          <a:effectLst/>
                          <a:latin typeface="Arial" panose="020B0604020202020204" pitchFamily="34" charset="0"/>
                          <a:ea typeface="Times New Roman"/>
                          <a:cs typeface="Arial" panose="020B0604020202020204" pitchFamily="34" charset="0"/>
                        </a:rPr>
                        <a:t>or so typical</a:t>
                      </a:r>
                      <a:r>
                        <a:rPr lang="en-GB" sz="1000" i="1" baseline="0" smtClean="0">
                          <a:solidFill>
                            <a:schemeClr val="tx1"/>
                          </a:solidFill>
                          <a:effectLst/>
                          <a:latin typeface="Arial" panose="020B0604020202020204" pitchFamily="34" charset="0"/>
                          <a:ea typeface="Times New Roman"/>
                          <a:cs typeface="Arial" panose="020B0604020202020204" pitchFamily="34" charset="0"/>
                        </a:rPr>
                        <a:t> </a:t>
                      </a:r>
                      <a:r>
                        <a:rPr lang="en-GB" sz="1000" i="1" baseline="0" dirty="0" smtClean="0">
                          <a:solidFill>
                            <a:schemeClr val="tx1"/>
                          </a:solidFill>
                          <a:effectLst/>
                          <a:latin typeface="Arial" panose="020B0604020202020204" pitchFamily="34" charset="0"/>
                          <a:ea typeface="Times New Roman"/>
                          <a:cs typeface="Arial" panose="020B0604020202020204" pitchFamily="34" charset="0"/>
                        </a:rPr>
                        <a:t>prompt/probing questions. You can use questions from the Interview Question Bank, or create your own based on that type of format/structure]</a:t>
                      </a:r>
                      <a:endParaRPr lang="en-GB" sz="1000" i="1" dirty="0" smtClean="0">
                        <a:solidFill>
                          <a:schemeClr val="tx1"/>
                        </a:solidFill>
                        <a:effectLst/>
                        <a:latin typeface="Arial" panose="020B0604020202020204" pitchFamily="34" charset="0"/>
                        <a:ea typeface="Times New Roman"/>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05330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914160284"/>
              </p:ext>
            </p:extLst>
          </p:nvPr>
        </p:nvGraphicFramePr>
        <p:xfrm>
          <a:off x="107503" y="547398"/>
          <a:ext cx="8931202" cy="6248213"/>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r>
                        <a:rPr lang="en-GB" sz="1000" i="1" dirty="0" smtClean="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smtClean="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smtClean="0">
                          <a:solidFill>
                            <a:schemeClr val="tx1"/>
                          </a:solidFill>
                          <a:effectLst/>
                          <a:latin typeface="Arial" panose="020B0604020202020204" pitchFamily="34" charset="0"/>
                          <a:ea typeface="Times New Roman"/>
                          <a:cs typeface="Arial" panose="020B0604020202020204" pitchFamily="34" charset="0"/>
                        </a:rPr>
                        <a:t>ive</a:t>
                      </a:r>
                      <a:r>
                        <a:rPr lang="en-GB" sz="1000" i="1" baseline="0" dirty="0" smtClean="0">
                          <a:solidFill>
                            <a:schemeClr val="tx1"/>
                          </a:solidFill>
                          <a:effectLst/>
                          <a:latin typeface="Arial" panose="020B0604020202020204" pitchFamily="34" charset="0"/>
                          <a:ea typeface="Times New Roman"/>
                          <a:cs typeface="Arial" panose="020B0604020202020204" pitchFamily="34" charset="0"/>
                        </a:rPr>
                        <a:t> indicators </a:t>
                      </a:r>
                      <a:r>
                        <a:rPr lang="en-GB" sz="1000" i="1" dirty="0" smtClean="0">
                          <a:solidFill>
                            <a:schemeClr val="tx1"/>
                          </a:solidFill>
                          <a:effectLst/>
                          <a:latin typeface="Arial" panose="020B0604020202020204" pitchFamily="34" charset="0"/>
                          <a:ea typeface="Times New Roman"/>
                          <a:cs typeface="Arial" panose="020B0604020202020204" pitchFamily="34" charset="0"/>
                        </a:rPr>
                        <a:t>using the</a:t>
                      </a:r>
                      <a:r>
                        <a:rPr lang="en-GB" sz="1000" i="1" baseline="0" dirty="0" smtClean="0">
                          <a:solidFill>
                            <a:schemeClr val="tx1"/>
                          </a:solidFill>
                          <a:effectLst/>
                          <a:latin typeface="Arial" panose="020B0604020202020204" pitchFamily="34" charset="0"/>
                          <a:ea typeface="Times New Roman"/>
                          <a:cs typeface="Arial" panose="020B0604020202020204" pitchFamily="34" charset="0"/>
                        </a:rPr>
                        <a:t> Interview Question Bank, the Job Profile and your knowledge of the role]</a:t>
                      </a:r>
                      <a:endParaRPr lang="en-GB" sz="1000" i="1"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1572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107504" y="116632"/>
            <a:ext cx="345638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Deliver for the people of Camden</a:t>
            </a:r>
            <a:endParaRPr lang="en-GB"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041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Find better ways</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58694565"/>
              </p:ext>
            </p:extLst>
          </p:nvPr>
        </p:nvGraphicFramePr>
        <p:xfrm>
          <a:off x="107504" y="548680"/>
          <a:ext cx="8856984" cy="6358945"/>
        </p:xfrm>
        <a:graphic>
          <a:graphicData uri="http://schemas.openxmlformats.org/drawingml/2006/table">
            <a:tbl>
              <a:tblPr firstRow="1" bandRow="1">
                <a:tableStyleId>{2D5ABB26-0587-4C30-8999-92F81FD0307C}</a:tableStyleId>
              </a:tblPr>
              <a:tblGrid>
                <a:gridCol w="2376264"/>
                <a:gridCol w="6480720"/>
              </a:tblGrid>
              <a:tr h="38238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anose="020B0604020202020204" pitchFamily="34" charset="0"/>
                          <a:cs typeface="Arial" panose="020B0604020202020204" pitchFamily="34" charset="0"/>
                        </a:rPr>
                        <a:t>We improve or find new and innovative ways to deliver services that matter for the people of Camden, and use our resources ever more efficiently to deliver value for money. We continuously develop our skills, learn from experience and feedback, and support each other so that we are the best we can be.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393366">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61303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Find better ways</a:t>
            </a:r>
            <a:endParaRPr lang="en-GB" sz="1400" b="1"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8953862"/>
              </p:ext>
            </p:extLst>
          </p:nvPr>
        </p:nvGraphicFramePr>
        <p:xfrm>
          <a:off x="107503" y="547398"/>
          <a:ext cx="8931202" cy="6299121"/>
        </p:xfrm>
        <a:graphic>
          <a:graphicData uri="http://schemas.openxmlformats.org/drawingml/2006/table">
            <a:tbl>
              <a:tblPr/>
              <a:tblGrid>
                <a:gridCol w="3240361"/>
                <a:gridCol w="432048"/>
                <a:gridCol w="360040"/>
                <a:gridCol w="360040"/>
                <a:gridCol w="360040"/>
                <a:gridCol w="360040"/>
                <a:gridCol w="360040"/>
                <a:gridCol w="2304256"/>
                <a:gridCol w="1154337"/>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a:t>
                      </a:r>
                      <a:r>
                        <a:rPr lang="en-GB" sz="1000" b="1" u="none" strike="noStrike" baseline="0" dirty="0" smtClean="0">
                          <a:solidFill>
                            <a:schemeClr val="bg1"/>
                          </a:solidFill>
                          <a:effectLst/>
                          <a:latin typeface="Arial" panose="020B0604020202020204" pitchFamily="34" charset="0"/>
                          <a:cs typeface="Arial" panose="020B0604020202020204" pitchFamily="34" charset="0"/>
                        </a:rPr>
                        <a:t>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tr>
              <a:tr h="290627">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88032">
                <a:tc>
                  <a:txBody>
                    <a:bodyPr/>
                    <a:lstStyle/>
                    <a:p>
                      <a:pPr algn="l">
                        <a:spcAft>
                          <a:spcPts val="0"/>
                        </a:spcAft>
                      </a:pPr>
                      <a:endParaRPr lang="en-GB" sz="1000" dirty="0" smtClean="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b="1" i="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smtClean="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a:t>
                      </a:r>
                      <a:r>
                        <a:rPr lang="en-GB" sz="1000" dirty="0" smtClean="0">
                          <a:effectLst/>
                          <a:latin typeface="Arial" panose="020B0604020202020204" pitchFamily="34" charset="0"/>
                          <a:ea typeface="Times New Roman"/>
                          <a:cs typeface="Arial" panose="020B0604020202020204" pitchFamily="34" charset="0"/>
                        </a:rPr>
                        <a:t>indicators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a:t>
                      </a:r>
                      <a:r>
                        <a:rPr lang="en-GB" sz="1000" dirty="0" smtClean="0">
                          <a:effectLst/>
                          <a:latin typeface="Arial" panose="020B0604020202020204" pitchFamily="34" charset="0"/>
                          <a:ea typeface="Times New Roman"/>
                          <a:cs typeface="Arial" panose="020B0604020202020204" pitchFamily="34" charset="0"/>
                        </a:rPr>
                        <a:t>indicator, </a:t>
                      </a:r>
                      <a:r>
                        <a:rPr lang="en-GB" sz="1000" dirty="0">
                          <a:effectLst/>
                          <a:latin typeface="Arial" panose="020B0604020202020204" pitchFamily="34" charset="0"/>
                          <a:ea typeface="Times New Roman"/>
                          <a:cs typeface="Arial" panose="020B0604020202020204" pitchFamily="34" charset="0"/>
                        </a:rPr>
                        <a:t>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949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808312" cy="307777"/>
          </a:xfrm>
          <a:prstGeom prst="rect">
            <a:avLst/>
          </a:prstGeom>
          <a:solidFill>
            <a:srgbClr val="008000"/>
          </a:solidFill>
        </p:spPr>
        <p:txBody>
          <a:bodyPr wrap="square" rtlCol="0">
            <a:spAutoFit/>
          </a:bodyPr>
          <a:lstStyle/>
          <a:p>
            <a:r>
              <a:rPr lang="en-GB" sz="1400" b="1" dirty="0" smtClean="0">
                <a:solidFill>
                  <a:schemeClr val="bg1"/>
                </a:solidFill>
                <a:latin typeface="Arial" panose="020B0604020202020204" pitchFamily="34" charset="0"/>
                <a:cs typeface="Arial" panose="020B0604020202020204" pitchFamily="34" charset="0"/>
              </a:rPr>
              <a:t>Take personal </a:t>
            </a:r>
            <a:r>
              <a:rPr lang="en-GB" sz="1400" b="1" dirty="0">
                <a:solidFill>
                  <a:schemeClr val="bg1"/>
                </a:solidFill>
                <a:latin typeface="Arial" panose="020B0604020202020204" pitchFamily="34" charset="0"/>
                <a:cs typeface="Arial" panose="020B0604020202020204" pitchFamily="34" charset="0"/>
              </a:rPr>
              <a:t>responsibility </a:t>
            </a:r>
          </a:p>
        </p:txBody>
      </p:sp>
      <p:graphicFrame>
        <p:nvGraphicFramePr>
          <p:cNvPr id="5" name="Table 4"/>
          <p:cNvGraphicFramePr>
            <a:graphicFrameLocks noGrp="1"/>
          </p:cNvGraphicFramePr>
          <p:nvPr>
            <p:extLst>
              <p:ext uri="{D42A27DB-BD31-4B8C-83A1-F6EECF244321}">
                <p14:modId xmlns:p14="http://schemas.microsoft.com/office/powerpoint/2010/main" val="332464726"/>
              </p:ext>
            </p:extLst>
          </p:nvPr>
        </p:nvGraphicFramePr>
        <p:xfrm>
          <a:off x="107504" y="548680"/>
          <a:ext cx="8856984" cy="6358945"/>
        </p:xfrm>
        <a:graphic>
          <a:graphicData uri="http://schemas.openxmlformats.org/drawingml/2006/table">
            <a:tbl>
              <a:tblPr firstRow="1" bandRow="1">
                <a:tableStyleId>{2D5ABB26-0587-4C30-8999-92F81FD0307C}</a:tableStyleId>
              </a:tblPr>
              <a:tblGrid>
                <a:gridCol w="2376264"/>
                <a:gridCol w="6480720"/>
              </a:tblGrid>
              <a:tr h="38238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anose="020B0604020202020204" pitchFamily="34" charset="0"/>
                          <a:cs typeface="Arial" panose="020B0604020202020204" pitchFamily="34" charset="0"/>
                        </a:rPr>
                        <a:t>We take personal responsibility and have confidence in our abilities so we can act decisively and make an impact on customers within our everyday roles.  As we reduce the layers of management we need to be clear about the Council’s expectations so we feel empowered to take Initiative at all levels. We are flexible and pro-active in solving problems and make decisions as close to customer as possible.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smtClean="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r>
              <a:tr h="5393366">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23251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1130</TotalTime>
  <Words>2202</Words>
  <Application>Microsoft Office PowerPoint</Application>
  <PresentationFormat>On-screen Show (4:3)</PresentationFormat>
  <Paragraphs>404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Camden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Ingram, Nicholas</dc:creator>
  <cp:lastModifiedBy>Cockerill, Wayne</cp:lastModifiedBy>
  <cp:revision>93</cp:revision>
  <cp:lastPrinted>2016-02-25T12:27:54Z</cp:lastPrinted>
  <dcterms:created xsi:type="dcterms:W3CDTF">2013-11-15T14:39:53Z</dcterms:created>
  <dcterms:modified xsi:type="dcterms:W3CDTF">2017-04-06T12:33:32Z</dcterms:modified>
</cp:coreProperties>
</file>