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24" r:id="rId5"/>
    <p:sldId id="426" r:id="rId6"/>
    <p:sldId id="427" r:id="rId7"/>
    <p:sldId id="428" r:id="rId8"/>
    <p:sldId id="429" r:id="rId9"/>
  </p:sldIdLst>
  <p:sldSz cx="9144000" cy="5143500" type="screen16x9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36">
          <p15:clr>
            <a:srgbClr val="A4A3A4"/>
          </p15:clr>
        </p15:guide>
        <p15:guide id="2" orient="horz" pos="622">
          <p15:clr>
            <a:srgbClr val="A4A3A4"/>
          </p15:clr>
        </p15:guide>
        <p15:guide id="3" pos="289">
          <p15:clr>
            <a:srgbClr val="A4A3A4"/>
          </p15:clr>
        </p15:guide>
        <p15:guide id="4" pos="2653">
          <p15:clr>
            <a:srgbClr val="A4A3A4"/>
          </p15:clr>
        </p15:guide>
        <p15:guide id="5" pos="4922">
          <p15:clr>
            <a:srgbClr val="A4A3A4"/>
          </p15:clr>
        </p15:guide>
        <p15:guide id="6" pos="256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CA"/>
    <a:srgbClr val="5E2750"/>
    <a:srgbClr val="EB9700"/>
    <a:srgbClr val="FECB00"/>
    <a:srgbClr val="A8B400"/>
    <a:srgbClr val="007C92"/>
    <a:srgbClr val="9C2AA0"/>
    <a:srgbClr val="54575A"/>
    <a:srgbClr val="EA231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628" autoAdjust="0"/>
  </p:normalViewPr>
  <p:slideViewPr>
    <p:cSldViewPr snapToGrid="0" showGuides="1">
      <p:cViewPr>
        <p:scale>
          <a:sx n="90" d="100"/>
          <a:sy n="90" d="100"/>
        </p:scale>
        <p:origin x="-546" y="-234"/>
      </p:cViewPr>
      <p:guideLst>
        <p:guide orient="horz" pos="2936"/>
        <p:guide orient="horz" pos="675"/>
        <p:guide pos="289"/>
        <p:guide pos="2809"/>
        <p:guide pos="5210"/>
        <p:guide pos="26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-3426" y="-108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84B7D-F332-42E4-B349-DEDC589F1ADB}" type="datetimeFigureOut">
              <a:rPr lang="en-GB" smtClean="0">
                <a:latin typeface="Vodafone Rg" pitchFamily="34" charset="0"/>
              </a:rPr>
              <a:pPr/>
              <a:t>21/06/2017</a:t>
            </a:fld>
            <a:endParaRPr lang="en-GB" dirty="0">
              <a:latin typeface="Vodafone Rg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Vodafone Rg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C1BE2-1563-4C9C-8E4A-C427D52BD2E1}" type="slidenum">
              <a:rPr lang="en-GB" smtClean="0">
                <a:latin typeface="Vodafone Rg" pitchFamily="34" charset="0"/>
              </a:rPr>
              <a:pPr/>
              <a:t>‹#›</a:t>
            </a:fld>
            <a:endParaRPr lang="en-GB" dirty="0">
              <a:latin typeface="Vodafone R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4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53ACD7AC-7E6F-4F59-A8AC-F454A6DBBD3A}" type="datetimeFigureOut">
              <a:rPr lang="en-GB" smtClean="0"/>
              <a:pPr/>
              <a:t>21/06/2017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odafone Rg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odafone Rg" pitchFamily="34" charset="0"/>
              </a:defRPr>
            </a:lvl1pPr>
          </a:lstStyle>
          <a:p>
            <a:fld id="{2B3E1866-6ABF-4414-AFB5-B91146A1FA1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odafone Rg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1866-6ABF-4414-AFB5-B91146A1FA1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62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515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0"/>
            <a:ext cx="862965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9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22479" r="9259" b="21482"/>
          <a:stretch/>
        </p:blipFill>
        <p:spPr>
          <a:xfrm>
            <a:off x="4327525" y="330501"/>
            <a:ext cx="4585054" cy="44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92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/>
          <a:stretch/>
        </p:blipFill>
        <p:spPr>
          <a:xfrm>
            <a:off x="3495674" y="0"/>
            <a:ext cx="56469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73"/>
            <a:ext cx="3581400" cy="32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8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30" y="1563158"/>
            <a:ext cx="7485270" cy="3578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95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199" y="1081653"/>
            <a:ext cx="7810718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 marL="809625" indent="0">
              <a:buNone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5977"/>
            <a:ext cx="7810716" cy="875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A7C8834-FB40-4F56-935F-46565A85CAC1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6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199" y="205199"/>
            <a:ext cx="7810717" cy="876453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081653"/>
            <a:ext cx="3817620" cy="357766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sz="1600" dirty="0" smtClean="0"/>
            </a:lvl1pPr>
            <a:lvl2pPr>
              <a:defRPr lang="en-US" sz="1200" dirty="0" smtClean="0"/>
            </a:lvl2pPr>
            <a:lvl3pPr>
              <a:defRPr lang="en-US" sz="12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58691" y="1081653"/>
            <a:ext cx="3809225" cy="3577660"/>
          </a:xfrm>
        </p:spPr>
        <p:txBody>
          <a:bodyPr/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406781-6558-4EBC-BD9F-FE5D24C6349C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1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and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205200"/>
            <a:ext cx="4004422" cy="876452"/>
          </a:xfrm>
        </p:spPr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1" y="1081653"/>
            <a:ext cx="4002088" cy="3577659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dirty="0" smtClean="0"/>
            </a:lvl1pPr>
            <a:lvl2pPr marL="266700" indent="0">
              <a:buNone/>
              <a:defRPr lang="en-US" sz="1400" dirty="0" smtClean="0"/>
            </a:lvl2pPr>
            <a:lvl3pPr marL="542925" indent="0">
              <a:buNone/>
              <a:defRPr lang="en-US" sz="1400" dirty="0" smtClean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1FB12A-F8DE-4216-821F-3276BD7352E2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3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"/>
            <a:ext cx="2804365" cy="5141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8788" y="735446"/>
            <a:ext cx="1846865" cy="1836303"/>
          </a:xfrm>
        </p:spPr>
        <p:txBody>
          <a:bodyPr>
            <a:normAutofit/>
          </a:bodyPr>
          <a:lstStyle>
            <a:lvl1pPr algn="l">
              <a:lnSpc>
                <a:spcPts val="2540"/>
              </a:lnSpc>
              <a:defRPr sz="2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93014F9-D6A5-462C-A459-0E6D51DCEB21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987425"/>
            <a:ext cx="3598863" cy="367188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79900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88075" y="1149350"/>
            <a:ext cx="1693862" cy="3509963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1200"/>
            </a:lvl1pPr>
            <a:lvl2pPr marL="266700" indent="0">
              <a:buNone/>
              <a:defRPr sz="1050"/>
            </a:lvl2pPr>
            <a:lvl3pPr marL="542925" indent="0">
              <a:buNone/>
              <a:defRPr sz="1050"/>
            </a:lvl3pPr>
            <a:lvl4pPr marL="809625" indent="0">
              <a:buNone/>
              <a:defRPr sz="1000"/>
            </a:lvl4pPr>
            <a:lvl5pPr marL="9906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FA8D524-68A2-4395-A4A6-55646E807998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4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98EC4B5-C5C0-4868-8B1B-C1C1A69B394D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4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81153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77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01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0"/>
            <a:ext cx="2804365" cy="5140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600" y="2563950"/>
            <a:ext cx="1890000" cy="18540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2200" i="0" dirty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pPr marL="0" lvl="0">
              <a:lnSpc>
                <a:spcPts val="2540"/>
              </a:lnSpc>
            </a:pPr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63B94E2-7CF7-4443-BBD6-C2DE9BCACC5B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0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B5046C-3529-4138-A35A-2D8AC73C073B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37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F8E5E15-47D5-4EB1-AD9F-8AB61C797329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36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>
          <a:xfrm>
            <a:off x="6137275" y="4745241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A67E45-AA3B-4BAD-B6FB-99F738852CA1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9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FE143-3CFB-453D-95E7-E68F181DC061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D559D3-F9F6-4DE6-B288-FF812D3F95F8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71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F9C3EA-B052-4E40-B4D9-1645E841D566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4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52C12-CE5E-442B-89E6-2D70F01DFF99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87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7C57AB-C17D-4691-A24C-327DBC7CA96E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2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182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7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04D0F-E1AC-4304-B8AE-5379FBE9068A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51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5566FC-4787-466A-B7CE-90105A3A508A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085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206" y="4644"/>
            <a:ext cx="1767794" cy="51342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321"/>
            <a:ext cx="9142858" cy="5142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1314" y="2193925"/>
            <a:ext cx="4932362" cy="24669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Vodafone Rg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7D0F69-2146-4E9F-A3D1-93E5649E97AD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x3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23" y="4286700"/>
            <a:ext cx="516377" cy="85680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916147" y="1081088"/>
            <a:ext cx="4892606" cy="3669454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4x3 video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AC188-290C-4949-8FC0-898609ABB1F0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475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x9 Video placehol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183570" y="1081088"/>
            <a:ext cx="6364110" cy="3579812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16x9 video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9" t="24727" r="20692" b="38924"/>
          <a:stretch/>
        </p:blipFill>
        <p:spPr>
          <a:xfrm>
            <a:off x="8627623" y="4286700"/>
            <a:ext cx="516377" cy="856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D9EA54-4CB4-474C-A174-137EC7F36B9E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4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327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4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415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" y="2762250"/>
            <a:ext cx="6157647" cy="217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6"/>
          <a:stretch/>
        </p:blipFill>
        <p:spPr>
          <a:xfrm>
            <a:off x="3495674" y="0"/>
            <a:ext cx="564697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accent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46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63" y="1851"/>
            <a:ext cx="5529637" cy="51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1" y="987574"/>
            <a:ext cx="3747344" cy="1393833"/>
          </a:xfrm>
        </p:spPr>
        <p:txBody>
          <a:bodyPr>
            <a:normAutofit/>
          </a:bodyPr>
          <a:lstStyle>
            <a:lvl1pPr algn="r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301" y="2407139"/>
            <a:ext cx="3743387" cy="682887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87808" y="4745241"/>
            <a:ext cx="2087880" cy="27463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Confidentiality Level in slide footer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5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0"/>
            <a:ext cx="8353425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75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5114327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36" y="2558448"/>
            <a:ext cx="3810363" cy="1393833"/>
          </a:xfrm>
        </p:spPr>
        <p:txBody>
          <a:bodyPr>
            <a:normAutofit/>
          </a:bodyPr>
          <a:lstStyle>
            <a:lvl1pPr algn="l">
              <a:lnSpc>
                <a:spcPts val="3440"/>
              </a:lnSpc>
              <a:defRPr sz="3200" b="1" i="0">
                <a:solidFill>
                  <a:schemeClr val="bg1"/>
                </a:solidFill>
                <a:latin typeface="Vodafone Rg"/>
                <a:cs typeface="Vodafone Rg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35" y="3978013"/>
            <a:ext cx="3819727" cy="682887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Vodafone R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7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7"/>
            <a:ext cx="7810717" cy="875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653"/>
            <a:ext cx="7810717" cy="35776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365295" y="4746278"/>
            <a:ext cx="41341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4745241"/>
            <a:ext cx="208788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IE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 smtClean="0"/>
              <a:t>Insert Confidentiality Level in slide footer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1" t="24845" r="21159" b="39189"/>
          <a:stretch/>
        </p:blipFill>
        <p:spPr>
          <a:xfrm>
            <a:off x="8624426" y="4286151"/>
            <a:ext cx="519573" cy="85734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137275" y="4745241"/>
            <a:ext cx="2133600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900" smtClean="0"/>
            </a:lvl1pPr>
          </a:lstStyle>
          <a:p>
            <a:fld id="{AD47607F-D0CB-4AC6-9566-046428C59115}" type="datetime3">
              <a:rPr lang="en-US" smtClean="0"/>
              <a:t>21 June 2017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68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94" r:id="rId3"/>
    <p:sldLayoutId id="2147483690" r:id="rId4"/>
    <p:sldLayoutId id="2147483687" r:id="rId5"/>
    <p:sldLayoutId id="2147483691" r:id="rId6"/>
    <p:sldLayoutId id="2147483664" r:id="rId7"/>
    <p:sldLayoutId id="2147483699" r:id="rId8"/>
    <p:sldLayoutId id="2147483698" r:id="rId9"/>
    <p:sldLayoutId id="2147483697" r:id="rId10"/>
    <p:sldLayoutId id="2147483700" r:id="rId11"/>
    <p:sldLayoutId id="2147483701" r:id="rId12"/>
    <p:sldLayoutId id="2147483702" r:id="rId13"/>
    <p:sldLayoutId id="2147483650" r:id="rId14"/>
    <p:sldLayoutId id="2147483668" r:id="rId15"/>
    <p:sldLayoutId id="2147483662" r:id="rId16"/>
    <p:sldLayoutId id="2147483661" r:id="rId17"/>
    <p:sldLayoutId id="2147483659" r:id="rId18"/>
    <p:sldLayoutId id="2147483654" r:id="rId19"/>
    <p:sldLayoutId id="2147483660" r:id="rId20"/>
    <p:sldLayoutId id="2147483670" r:id="rId21"/>
    <p:sldLayoutId id="2147483649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66" r:id="rId33"/>
    <p:sldLayoutId id="2147483667" r:id="rId3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Vodafone Rg" pitchFamily="34" charset="0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447675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714375" indent="-171450" algn="l" defTabSz="914400" rtl="0" eaLnBrk="1" latinLnBrk="0" hangingPunct="1">
        <a:spcBef>
          <a:spcPts val="0"/>
        </a:spcBef>
        <a:spcAft>
          <a:spcPts val="300"/>
        </a:spcAft>
        <a:buClr>
          <a:schemeClr val="accent1"/>
        </a:buClr>
        <a:buFont typeface="Calibri" pitchFamily="34" charset="0"/>
        <a:buChar char="–"/>
        <a:defRPr sz="1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942975" indent="-13335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4425" indent="-123825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4324" y="911374"/>
            <a:ext cx="4619625" cy="1393833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  <a:t>Vodafone 87661 </a:t>
            </a:r>
            <a:r>
              <a:rPr lang="en-US" sz="4000" dirty="0" smtClean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  <a:t>coverage</a:t>
            </a:r>
            <a:br>
              <a:rPr lang="en-US" sz="4000" dirty="0" smtClean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</a:br>
            <a:r>
              <a:rPr lang="en-US" sz="4000" dirty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  <a:t/>
            </a:r>
            <a:br>
              <a:rPr lang="en-US" sz="4000" dirty="0">
                <a:solidFill>
                  <a:srgbClr val="FF0000"/>
                </a:solidFill>
                <a:effectLst>
                  <a:glow rad="38100">
                    <a:schemeClr val="bg1">
                      <a:alpha val="76000"/>
                    </a:schemeClr>
                  </a:glow>
                </a:effectLst>
              </a:rPr>
            </a:br>
            <a:endParaRPr lang="en-US" sz="4000" dirty="0">
              <a:solidFill>
                <a:srgbClr val="FF0000"/>
              </a:solidFill>
              <a:effectLst>
                <a:glow rad="38100">
                  <a:schemeClr val="bg1">
                    <a:alpha val="76000"/>
                  </a:schemeClr>
                </a:glow>
              </a:effectLst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4101" y="2292839"/>
            <a:ext cx="3743387" cy="682887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</a:effectLst>
              </a:rPr>
              <a:t>London Design Team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2308" y="4716666"/>
            <a:ext cx="2087880" cy="274637"/>
          </a:xfrm>
        </p:spPr>
        <p:txBody>
          <a:bodyPr/>
          <a:lstStyle/>
          <a:p>
            <a:pPr lvl="0" algn="l"/>
            <a:r>
              <a:rPr lang="en-GB" dirty="0" smtClean="0"/>
              <a:t>Insert Confidentiality Level in slide footer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799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4" y="176624"/>
            <a:ext cx="8443399" cy="782225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</a:rPr>
              <a:t>3G existing coverage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t>21 June 2017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3713" y="234950"/>
            <a:ext cx="174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1700" b="1">
              <a:solidFill>
                <a:srgbClr val="000000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3050" y="6092825"/>
            <a:ext cx="2898775" cy="576263"/>
            <a:chOff x="434" y="3859"/>
            <a:chExt cx="4178" cy="248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34" y="3859"/>
              <a:ext cx="417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" y="3955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6794013" y="570313"/>
            <a:ext cx="2534840" cy="1664272"/>
            <a:chOff x="4247" y="1162"/>
            <a:chExt cx="1920" cy="1250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293" y="1162"/>
              <a:ext cx="1640" cy="1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4347" y="1356"/>
              <a:ext cx="10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475" y="1344"/>
              <a:ext cx="7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Dense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342" y="1730"/>
              <a:ext cx="10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4478" y="1718"/>
              <a:ext cx="6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Suburban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4342" y="1907"/>
              <a:ext cx="100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4474" y="1894"/>
              <a:ext cx="2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In Car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462" y="20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342" y="2089"/>
              <a:ext cx="100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4474" y="2075"/>
              <a:ext cx="4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Outdoor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>
              <a:off x="4247" y="2286"/>
              <a:ext cx="19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endParaRPr lang="en-GB" altLang="en-US" sz="700" dirty="0">
                <a:latin typeface="Arial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4345" y="1537"/>
              <a:ext cx="100" cy="9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73" y="1525"/>
              <a:ext cx="5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44" y="2762164"/>
            <a:ext cx="1743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8" y="582613"/>
            <a:ext cx="4983793" cy="406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40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4" y="176624"/>
            <a:ext cx="8443399" cy="782225"/>
          </a:xfrm>
        </p:spPr>
        <p:txBody>
          <a:bodyPr/>
          <a:lstStyle/>
          <a:p>
            <a:r>
              <a:rPr lang="en-GB" altLang="en-US" dirty="0" smtClean="0">
                <a:latin typeface="Calibri" pitchFamily="34" charset="0"/>
              </a:rPr>
              <a:t>3G future coverage with new VF </a:t>
            </a:r>
            <a:r>
              <a:rPr lang="en-GB" altLang="en-US" dirty="0" smtClean="0">
                <a:latin typeface="Calibri" pitchFamily="34" charset="0"/>
              </a:rPr>
              <a:t>site 87661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t>21 June 2017</a:t>
            </a:fld>
            <a:endParaRPr lang="en-GB"/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3050" y="6092825"/>
            <a:ext cx="2898775" cy="576263"/>
            <a:chOff x="434" y="3859"/>
            <a:chExt cx="4178" cy="248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34" y="3859"/>
              <a:ext cx="417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" y="3955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6794013" y="570313"/>
            <a:ext cx="2534840" cy="1664272"/>
            <a:chOff x="4247" y="1162"/>
            <a:chExt cx="1920" cy="1250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293" y="1162"/>
              <a:ext cx="1640" cy="1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7" name="Rectangle 65"/>
            <p:cNvSpPr>
              <a:spLocks noChangeArrowheads="1"/>
            </p:cNvSpPr>
            <p:nvPr/>
          </p:nvSpPr>
          <p:spPr bwMode="auto">
            <a:xfrm>
              <a:off x="4342" y="1187"/>
              <a:ext cx="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400" dirty="0">
                <a:latin typeface="Calibri" pitchFamily="34" charset="0"/>
              </a:endParaRP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4347" y="1356"/>
              <a:ext cx="10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475" y="1344"/>
              <a:ext cx="7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Dense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342" y="1730"/>
              <a:ext cx="10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4478" y="1718"/>
              <a:ext cx="6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Suburban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4342" y="1907"/>
              <a:ext cx="100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4474" y="1894"/>
              <a:ext cx="2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In Car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462" y="20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342" y="2089"/>
              <a:ext cx="100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4474" y="2075"/>
              <a:ext cx="4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Outdoor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>
              <a:off x="4247" y="2286"/>
              <a:ext cx="19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endParaRPr lang="en-GB" altLang="en-US" sz="700" dirty="0">
                <a:latin typeface="Arial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4345" y="1537"/>
              <a:ext cx="100" cy="9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73" y="1525"/>
              <a:ext cx="5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95625" y="2543175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sz="1600" dirty="0" smtClean="0">
              <a:latin typeface="Vodafone Rg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44" y="2762164"/>
            <a:ext cx="1743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1825" y="2610000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sz="1600" dirty="0" smtClean="0">
              <a:latin typeface="Vodafone Rg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0" y="583200"/>
            <a:ext cx="4982400" cy="406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0167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4" y="176624"/>
            <a:ext cx="8443399" cy="782225"/>
          </a:xfrm>
        </p:spPr>
        <p:txBody>
          <a:bodyPr/>
          <a:lstStyle/>
          <a:p>
            <a:r>
              <a:rPr lang="en-GB" altLang="en-US" dirty="0">
                <a:latin typeface="Calibri" pitchFamily="34" charset="0"/>
              </a:rPr>
              <a:t>2</a:t>
            </a:r>
            <a:r>
              <a:rPr lang="en-GB" altLang="en-US" dirty="0" smtClean="0">
                <a:latin typeface="Calibri" pitchFamily="34" charset="0"/>
              </a:rPr>
              <a:t>G </a:t>
            </a:r>
            <a:r>
              <a:rPr lang="en-GB" altLang="en-US" dirty="0" smtClean="0">
                <a:latin typeface="Calibri" pitchFamily="34" charset="0"/>
              </a:rPr>
              <a:t>existing coverage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t>22 June 2017</a:t>
            </a:fld>
            <a:endParaRPr lang="en-GB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03713" y="234950"/>
            <a:ext cx="17462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en-US" sz="1700" b="1">
              <a:solidFill>
                <a:srgbClr val="000000"/>
              </a:solidFill>
            </a:endParaRP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3050" y="6092825"/>
            <a:ext cx="2898775" cy="576263"/>
            <a:chOff x="434" y="3859"/>
            <a:chExt cx="4178" cy="248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34" y="3859"/>
              <a:ext cx="417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" y="3955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6794013" y="570313"/>
            <a:ext cx="2534840" cy="1664272"/>
            <a:chOff x="4247" y="1162"/>
            <a:chExt cx="1920" cy="1250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293" y="1162"/>
              <a:ext cx="1640" cy="1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4347" y="1356"/>
              <a:ext cx="10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475" y="1344"/>
              <a:ext cx="7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Dense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342" y="1730"/>
              <a:ext cx="10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4478" y="1718"/>
              <a:ext cx="6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Suburban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4342" y="1907"/>
              <a:ext cx="100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4474" y="1894"/>
              <a:ext cx="2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In Car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462" y="20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342" y="2089"/>
              <a:ext cx="100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4474" y="2075"/>
              <a:ext cx="4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Outdoor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>
              <a:off x="4247" y="2286"/>
              <a:ext cx="19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endParaRPr lang="en-GB" altLang="en-US" sz="700" dirty="0">
                <a:latin typeface="Arial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4345" y="1537"/>
              <a:ext cx="100" cy="9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73" y="1525"/>
              <a:ext cx="5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44" y="2762164"/>
            <a:ext cx="1743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0" y="583200"/>
            <a:ext cx="4990099" cy="40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054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1474" y="176624"/>
            <a:ext cx="8443399" cy="782225"/>
          </a:xfrm>
        </p:spPr>
        <p:txBody>
          <a:bodyPr/>
          <a:lstStyle/>
          <a:p>
            <a:r>
              <a:rPr lang="en-GB" altLang="en-US" dirty="0">
                <a:latin typeface="Calibri" pitchFamily="34" charset="0"/>
              </a:rPr>
              <a:t>2</a:t>
            </a:r>
            <a:r>
              <a:rPr lang="en-GB" altLang="en-US" dirty="0" smtClean="0">
                <a:latin typeface="Calibri" pitchFamily="34" charset="0"/>
              </a:rPr>
              <a:t>G </a:t>
            </a:r>
            <a:r>
              <a:rPr lang="en-GB" altLang="en-US" dirty="0" smtClean="0">
                <a:latin typeface="Calibri" pitchFamily="34" charset="0"/>
              </a:rPr>
              <a:t>future coverage with new VF </a:t>
            </a:r>
            <a:r>
              <a:rPr lang="en-GB" altLang="en-US" dirty="0" smtClean="0">
                <a:latin typeface="Calibri" pitchFamily="34" charset="0"/>
              </a:rPr>
              <a:t>site 87661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 algn="l"/>
            <a:r>
              <a:rPr lang="en-GB" dirty="0" smtClean="0">
                <a:solidFill>
                  <a:schemeClr val="tx1"/>
                </a:solidFill>
              </a:rPr>
              <a:t>Insert Confidentiality Level in slide footer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E097323-9310-4948-8DEA-E80EC909587F}" type="datetime3">
              <a:rPr lang="en-US" smtClean="0"/>
              <a:t>22 June 2017</a:t>
            </a:fld>
            <a:endParaRPr lang="en-GB"/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273050" y="6092825"/>
            <a:ext cx="2898775" cy="576263"/>
            <a:chOff x="434" y="3859"/>
            <a:chExt cx="4178" cy="248"/>
          </a:xfrm>
        </p:grpSpPr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434" y="3859"/>
              <a:ext cx="4178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434" y="3955"/>
              <a:ext cx="12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6794013" y="570313"/>
            <a:ext cx="2534840" cy="1664272"/>
            <a:chOff x="4247" y="1162"/>
            <a:chExt cx="1920" cy="1250"/>
          </a:xfrm>
        </p:grpSpPr>
        <p:sp>
          <p:nvSpPr>
            <p:cNvPr id="16" name="Rectangle 64"/>
            <p:cNvSpPr>
              <a:spLocks noChangeArrowheads="1"/>
            </p:cNvSpPr>
            <p:nvPr/>
          </p:nvSpPr>
          <p:spPr bwMode="auto">
            <a:xfrm>
              <a:off x="4293" y="1162"/>
              <a:ext cx="1640" cy="1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7" name="Rectangle 65"/>
            <p:cNvSpPr>
              <a:spLocks noChangeArrowheads="1"/>
            </p:cNvSpPr>
            <p:nvPr/>
          </p:nvSpPr>
          <p:spPr bwMode="auto">
            <a:xfrm>
              <a:off x="4342" y="1187"/>
              <a:ext cx="0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 sz="1400" dirty="0">
                <a:latin typeface="Calibri" pitchFamily="34" charset="0"/>
              </a:endParaRPr>
            </a:p>
          </p:txBody>
        </p:sp>
        <p:sp>
          <p:nvSpPr>
            <p:cNvPr id="18" name="Rectangle 66"/>
            <p:cNvSpPr>
              <a:spLocks noChangeArrowheads="1"/>
            </p:cNvSpPr>
            <p:nvPr/>
          </p:nvSpPr>
          <p:spPr bwMode="auto">
            <a:xfrm>
              <a:off x="4347" y="1356"/>
              <a:ext cx="100" cy="95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" name="Rectangle 67"/>
            <p:cNvSpPr>
              <a:spLocks noChangeArrowheads="1"/>
            </p:cNvSpPr>
            <p:nvPr/>
          </p:nvSpPr>
          <p:spPr bwMode="auto">
            <a:xfrm>
              <a:off x="4475" y="1344"/>
              <a:ext cx="79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Dense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0" name="Rectangle 68"/>
            <p:cNvSpPr>
              <a:spLocks noChangeArrowheads="1"/>
            </p:cNvSpPr>
            <p:nvPr/>
          </p:nvSpPr>
          <p:spPr bwMode="auto">
            <a:xfrm>
              <a:off x="4342" y="1730"/>
              <a:ext cx="100" cy="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1" name="Rectangle 69"/>
            <p:cNvSpPr>
              <a:spLocks noChangeArrowheads="1"/>
            </p:cNvSpPr>
            <p:nvPr/>
          </p:nvSpPr>
          <p:spPr bwMode="auto">
            <a:xfrm>
              <a:off x="4478" y="1718"/>
              <a:ext cx="6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Suburban</a:t>
              </a:r>
              <a:endParaRPr lang="en-GB" altLang="en-US" sz="1200" dirty="0">
                <a:latin typeface="Calibri" pitchFamily="34" charset="0"/>
              </a:endParaRPr>
            </a:p>
          </p:txBody>
        </p:sp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4342" y="1907"/>
              <a:ext cx="100" cy="9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3" name="Rectangle 71"/>
            <p:cNvSpPr>
              <a:spLocks noChangeArrowheads="1"/>
            </p:cNvSpPr>
            <p:nvPr/>
          </p:nvSpPr>
          <p:spPr bwMode="auto">
            <a:xfrm>
              <a:off x="4474" y="1894"/>
              <a:ext cx="22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In Car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4" name="Rectangle 72"/>
            <p:cNvSpPr>
              <a:spLocks noChangeArrowheads="1"/>
            </p:cNvSpPr>
            <p:nvPr/>
          </p:nvSpPr>
          <p:spPr bwMode="auto">
            <a:xfrm>
              <a:off x="4462" y="2094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>
              <a:off x="4342" y="2089"/>
              <a:ext cx="100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" name="Rectangle 74"/>
            <p:cNvSpPr>
              <a:spLocks noChangeArrowheads="1"/>
            </p:cNvSpPr>
            <p:nvPr/>
          </p:nvSpPr>
          <p:spPr bwMode="auto">
            <a:xfrm>
              <a:off x="4474" y="2075"/>
              <a:ext cx="49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>
                  <a:solidFill>
                    <a:srgbClr val="000000"/>
                  </a:solidFill>
                  <a:latin typeface="Calibri" pitchFamily="34" charset="0"/>
                </a:rPr>
                <a:t>Outdoor</a:t>
              </a:r>
              <a:endParaRPr lang="en-GB" altLang="en-US" sz="1200">
                <a:latin typeface="Calibri" pitchFamily="34" charset="0"/>
              </a:endParaRPr>
            </a:p>
          </p:txBody>
        </p:sp>
        <p:sp>
          <p:nvSpPr>
            <p:cNvPr id="27" name="Text Box 75"/>
            <p:cNvSpPr txBox="1">
              <a:spLocks noChangeArrowheads="1"/>
            </p:cNvSpPr>
            <p:nvPr/>
          </p:nvSpPr>
          <p:spPr bwMode="auto">
            <a:xfrm>
              <a:off x="4247" y="2286"/>
              <a:ext cx="192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500"/>
                </a:spcBef>
                <a:spcAft>
                  <a:spcPts val="500"/>
                </a:spcAft>
              </a:pPr>
              <a:endParaRPr lang="en-GB" altLang="en-US" sz="700" dirty="0">
                <a:latin typeface="Arial" charset="0"/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4345" y="1537"/>
              <a:ext cx="100" cy="95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473" y="1525"/>
              <a:ext cx="5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GB" altLang="en-US" sz="1200" dirty="0">
                  <a:solidFill>
                    <a:srgbClr val="000000"/>
                  </a:solidFill>
                  <a:latin typeface="Calibri" pitchFamily="34" charset="0"/>
                </a:rPr>
                <a:t>Indoor Urban</a:t>
              </a:r>
              <a:endParaRPr lang="en-GB" altLang="en-US" sz="1200" dirty="0">
                <a:latin typeface="Calibr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95625" y="2543175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sz="1600" dirty="0" smtClean="0">
              <a:latin typeface="Vodafone Rg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744" y="2762164"/>
            <a:ext cx="17430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1825" y="2610000"/>
            <a:ext cx="91440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n-GB" sz="1600" dirty="0" smtClean="0">
              <a:latin typeface="Vodafone Rg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00" y="583200"/>
            <a:ext cx="4982400" cy="404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704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dafone">
  <a:themeElements>
    <a:clrScheme name="Vodafone 2013">
      <a:dk1>
        <a:srgbClr val="000000"/>
      </a:dk1>
      <a:lt1>
        <a:srgbClr val="FFFFFF"/>
      </a:lt1>
      <a:dk2>
        <a:srgbClr val="5E2750"/>
      </a:dk2>
      <a:lt2>
        <a:srgbClr val="4A4D4E"/>
      </a:lt2>
      <a:accent1>
        <a:srgbClr val="E60000"/>
      </a:accent1>
      <a:accent2>
        <a:srgbClr val="A8B400"/>
      </a:accent2>
      <a:accent3>
        <a:srgbClr val="9C2AA0"/>
      </a:accent3>
      <a:accent4>
        <a:srgbClr val="EB9700"/>
      </a:accent4>
      <a:accent5>
        <a:srgbClr val="00B0CA"/>
      </a:accent5>
      <a:accent6>
        <a:srgbClr val="FECB00"/>
      </a:accent6>
      <a:hlink>
        <a:srgbClr val="E60000"/>
      </a:hlink>
      <a:folHlink>
        <a:srgbClr val="E60000"/>
      </a:folHlink>
    </a:clrScheme>
    <a:fontScheme name="Vodafone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25400" cap="flat" cmpd="sng" algn="ctr">
          <a:noFill/>
          <a:prstDash val="solid"/>
        </a:ln>
        <a:effectLst/>
      </a:spPr>
      <a:bodyPr spcFirstLastPara="0" vert="horz" wrap="square" lIns="6350" tIns="6350" rIns="6350" bIns="6350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1000" kern="1200" dirty="0" smtClean="0">
            <a:solidFill>
              <a:srgbClr val="34342B"/>
            </a:solidFill>
            <a:latin typeface="Vodafone Rg" pitchFamily="34" charset="0"/>
            <a:ea typeface="+mn-ea"/>
            <a:cs typeface="+mn-cs"/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/>
      <a:bodyPr wrap="square" lIns="0" tIns="0" rIns="0" bIns="0" rtlCol="0">
        <a:noAutofit/>
      </a:bodyPr>
      <a:lstStyle>
        <a:defPPr marL="0" indent="0">
          <a:buFont typeface="Arial" pitchFamily="34" charset="0"/>
          <a:buNone/>
          <a:defRPr sz="1600" dirty="0" smtClean="0">
            <a:latin typeface="Vodafone Rg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4AEE61DDED940A4B89A602DFEC0A9" ma:contentTypeVersion="2" ma:contentTypeDescription="Create a new document." ma:contentTypeScope="" ma:versionID="39558fa69982919be13be2633ced311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48d967235b114d24515c1e1d1b12a5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9C0409-0634-469F-9212-C22519C1C6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5E68FA-31B0-4A33-9784-EBE7C3ED1803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689F693-95BC-48A4-9B2B-E10EF7E9A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(16:9)</PresentationFormat>
  <Paragraphs>43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Vodafone</vt:lpstr>
      <vt:lpstr>Vodafone 87661 coverage  </vt:lpstr>
      <vt:lpstr>3G existing coverage</vt:lpstr>
      <vt:lpstr>3G future coverage with new VF site 87661</vt:lpstr>
      <vt:lpstr>2G existing coverage</vt:lpstr>
      <vt:lpstr>2G future coverage with new VF site 87661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16x9 PowerPoint Template &amp; Usage</dc:title>
  <dc:creator/>
  <cp:lastModifiedBy/>
  <cp:revision>99</cp:revision>
  <cp:lastPrinted>2011-08-30T12:20:26Z</cp:lastPrinted>
  <dcterms:created xsi:type="dcterms:W3CDTF">2013-08-14T12:09:46Z</dcterms:created>
  <dcterms:modified xsi:type="dcterms:W3CDTF">2017-06-22T08:37:17Z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0x01010045C4AEE61DDED940A4B89A602DFEC0A9</vt:lpwstr>
  </property>
</Properties>
</file>