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 id="2147483650" r:id="rId5"/>
  </p:sldMasterIdLst>
  <p:notesMasterIdLst>
    <p:notesMasterId r:id="rId10"/>
  </p:notesMasterIdLst>
  <p:sldIdLst>
    <p:sldId id="361" r:id="rId6"/>
    <p:sldId id="375" r:id="rId7"/>
    <p:sldId id="388" r:id="rId8"/>
    <p:sldId id="392" r:id="rId9"/>
  </p:sldIdLst>
  <p:sldSz cx="9906000" cy="6858000" type="A4"/>
  <p:notesSz cx="7099300" cy="102346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CC0099"/>
    <a:srgbClr val="FF99CC"/>
    <a:srgbClr val="E8FF5D"/>
    <a:srgbClr val="E7FE5E"/>
    <a:srgbClr val="E4FB05"/>
    <a:srgbClr val="FF0000"/>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8" autoAdjust="0"/>
    <p:restoredTop sz="94712" autoAdjust="0"/>
  </p:normalViewPr>
  <p:slideViewPr>
    <p:cSldViewPr>
      <p:cViewPr>
        <p:scale>
          <a:sx n="87" d="100"/>
          <a:sy n="87" d="100"/>
        </p:scale>
        <p:origin x="-516" y="28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02" y="-10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hdr" sz="quarter"/>
          </p:nvPr>
        </p:nvSpPr>
        <p:spPr bwMode="auto">
          <a:xfrm>
            <a:off x="1" y="0"/>
            <a:ext cx="3046385" cy="482501"/>
          </a:xfrm>
          <a:prstGeom prst="rect">
            <a:avLst/>
          </a:prstGeom>
          <a:noFill/>
          <a:ln w="9525">
            <a:noFill/>
            <a:miter lim="800000"/>
            <a:headEnd/>
            <a:tailEnd/>
          </a:ln>
          <a:effectLst/>
        </p:spPr>
        <p:txBody>
          <a:bodyPr vert="horz" wrap="square" lIns="96282" tIns="48142" rIns="96282" bIns="48142" numCol="1" anchor="t" anchorCtr="0" compatLnSpc="1">
            <a:prstTxWarp prst="textNoShape">
              <a:avLst/>
            </a:prstTxWarp>
          </a:bodyPr>
          <a:lstStyle>
            <a:lvl1pPr defTabSz="961631">
              <a:defRPr sz="1300"/>
            </a:lvl1pPr>
          </a:lstStyle>
          <a:p>
            <a:pPr>
              <a:defRPr/>
            </a:pPr>
            <a:endParaRPr lang="en-GB"/>
          </a:p>
        </p:txBody>
      </p:sp>
      <p:sp>
        <p:nvSpPr>
          <p:cNvPr id="140291" name="Rectangle 3"/>
          <p:cNvSpPr>
            <a:spLocks noGrp="1" noChangeArrowheads="1"/>
          </p:cNvSpPr>
          <p:nvPr>
            <p:ph type="dt" idx="1"/>
          </p:nvPr>
        </p:nvSpPr>
        <p:spPr bwMode="auto">
          <a:xfrm>
            <a:off x="4011046" y="0"/>
            <a:ext cx="3126773" cy="482501"/>
          </a:xfrm>
          <a:prstGeom prst="rect">
            <a:avLst/>
          </a:prstGeom>
          <a:noFill/>
          <a:ln w="9525">
            <a:noFill/>
            <a:miter lim="800000"/>
            <a:headEnd/>
            <a:tailEnd/>
          </a:ln>
          <a:effectLst/>
        </p:spPr>
        <p:txBody>
          <a:bodyPr vert="horz" wrap="square" lIns="96282" tIns="48142" rIns="96282" bIns="48142" numCol="1" anchor="t" anchorCtr="0" compatLnSpc="1">
            <a:prstTxWarp prst="textNoShape">
              <a:avLst/>
            </a:prstTxWarp>
          </a:bodyPr>
          <a:lstStyle>
            <a:lvl1pPr algn="r" defTabSz="961631">
              <a:defRPr sz="1300"/>
            </a:lvl1pPr>
          </a:lstStyle>
          <a:p>
            <a:pPr>
              <a:defRPr/>
            </a:pPr>
            <a:endParaRPr lang="en-GB"/>
          </a:p>
        </p:txBody>
      </p:sp>
      <p:sp>
        <p:nvSpPr>
          <p:cNvPr id="28676" name="Rectangle 4"/>
          <p:cNvSpPr>
            <a:spLocks noGrp="1" noRot="1" noChangeAspect="1" noChangeArrowheads="1" noTextEdit="1"/>
          </p:cNvSpPr>
          <p:nvPr>
            <p:ph type="sldImg" idx="2"/>
          </p:nvPr>
        </p:nvSpPr>
        <p:spPr bwMode="auto">
          <a:xfrm>
            <a:off x="844550" y="803275"/>
            <a:ext cx="5449888" cy="37734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3" name="Rectangle 5"/>
          <p:cNvSpPr>
            <a:spLocks noGrp="1" noChangeArrowheads="1"/>
          </p:cNvSpPr>
          <p:nvPr>
            <p:ph type="body" sz="quarter" idx="3"/>
          </p:nvPr>
        </p:nvSpPr>
        <p:spPr bwMode="auto">
          <a:xfrm>
            <a:off x="962986" y="4897464"/>
            <a:ext cx="5211847" cy="4576346"/>
          </a:xfrm>
          <a:prstGeom prst="rect">
            <a:avLst/>
          </a:prstGeom>
          <a:noFill/>
          <a:ln w="9525">
            <a:noFill/>
            <a:miter lim="800000"/>
            <a:headEnd/>
            <a:tailEnd/>
          </a:ln>
          <a:effectLst/>
        </p:spPr>
        <p:txBody>
          <a:bodyPr vert="horz" wrap="square" lIns="96282" tIns="48142" rIns="96282" bIns="4814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0294" name="Rectangle 6"/>
          <p:cNvSpPr>
            <a:spLocks noGrp="1" noChangeArrowheads="1"/>
          </p:cNvSpPr>
          <p:nvPr>
            <p:ph type="ftr" sz="quarter" idx="4"/>
          </p:nvPr>
        </p:nvSpPr>
        <p:spPr bwMode="auto">
          <a:xfrm>
            <a:off x="1" y="9714237"/>
            <a:ext cx="3046385" cy="482500"/>
          </a:xfrm>
          <a:prstGeom prst="rect">
            <a:avLst/>
          </a:prstGeom>
          <a:noFill/>
          <a:ln w="9525">
            <a:noFill/>
            <a:miter lim="800000"/>
            <a:headEnd/>
            <a:tailEnd/>
          </a:ln>
          <a:effectLst/>
        </p:spPr>
        <p:txBody>
          <a:bodyPr vert="horz" wrap="square" lIns="96282" tIns="48142" rIns="96282" bIns="48142" numCol="1" anchor="b" anchorCtr="0" compatLnSpc="1">
            <a:prstTxWarp prst="textNoShape">
              <a:avLst/>
            </a:prstTxWarp>
          </a:bodyPr>
          <a:lstStyle>
            <a:lvl1pPr defTabSz="961631">
              <a:defRPr sz="1300"/>
            </a:lvl1pPr>
          </a:lstStyle>
          <a:p>
            <a:pPr>
              <a:defRPr/>
            </a:pPr>
            <a:endParaRPr lang="en-GB"/>
          </a:p>
        </p:txBody>
      </p:sp>
      <p:sp>
        <p:nvSpPr>
          <p:cNvPr id="140295" name="Rectangle 7"/>
          <p:cNvSpPr>
            <a:spLocks noGrp="1" noChangeArrowheads="1"/>
          </p:cNvSpPr>
          <p:nvPr>
            <p:ph type="sldNum" sz="quarter" idx="5"/>
          </p:nvPr>
        </p:nvSpPr>
        <p:spPr bwMode="auto">
          <a:xfrm>
            <a:off x="4011046" y="9714237"/>
            <a:ext cx="3126773" cy="482500"/>
          </a:xfrm>
          <a:prstGeom prst="rect">
            <a:avLst/>
          </a:prstGeom>
          <a:noFill/>
          <a:ln w="9525">
            <a:noFill/>
            <a:miter lim="800000"/>
            <a:headEnd/>
            <a:tailEnd/>
          </a:ln>
          <a:effectLst/>
        </p:spPr>
        <p:txBody>
          <a:bodyPr vert="horz" wrap="square" lIns="96282" tIns="48142" rIns="96282" bIns="48142" numCol="1" anchor="b" anchorCtr="0" compatLnSpc="1">
            <a:prstTxWarp prst="textNoShape">
              <a:avLst/>
            </a:prstTxWarp>
          </a:bodyPr>
          <a:lstStyle>
            <a:lvl1pPr algn="r" defTabSz="961631">
              <a:defRPr sz="1300"/>
            </a:lvl1pPr>
          </a:lstStyle>
          <a:p>
            <a:pPr>
              <a:defRPr/>
            </a:pPr>
            <a:fld id="{30176589-985B-460D-A964-5DE894872EEF}" type="slidenum">
              <a:rPr lang="en-GB"/>
              <a:pPr>
                <a:defRPr/>
              </a:pPr>
              <a:t>‹#›</a:t>
            </a:fld>
            <a:endParaRPr lang="en-GB"/>
          </a:p>
        </p:txBody>
      </p:sp>
    </p:spTree>
    <p:extLst>
      <p:ext uri="{BB962C8B-B14F-4D97-AF65-F5344CB8AC3E}">
        <p14:creationId xmlns:p14="http://schemas.microsoft.com/office/powerpoint/2010/main" val="2978108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1631">
              <a:defRPr sz="2500">
                <a:solidFill>
                  <a:schemeClr val="tx1"/>
                </a:solidFill>
                <a:latin typeface="Times New Roman" pitchFamily="18" charset="0"/>
              </a:defRPr>
            </a:lvl1pPr>
            <a:lvl2pPr marL="775937" indent="-298437" defTabSz="961631">
              <a:defRPr sz="2500">
                <a:solidFill>
                  <a:schemeClr val="tx1"/>
                </a:solidFill>
                <a:latin typeface="Times New Roman" pitchFamily="18" charset="0"/>
              </a:defRPr>
            </a:lvl2pPr>
            <a:lvl3pPr marL="1193749" indent="-238750" defTabSz="961631">
              <a:defRPr sz="2500">
                <a:solidFill>
                  <a:schemeClr val="tx1"/>
                </a:solidFill>
                <a:latin typeface="Times New Roman" pitchFamily="18" charset="0"/>
              </a:defRPr>
            </a:lvl3pPr>
            <a:lvl4pPr marL="1671249" indent="-238750" defTabSz="961631">
              <a:defRPr sz="2500">
                <a:solidFill>
                  <a:schemeClr val="tx1"/>
                </a:solidFill>
                <a:latin typeface="Times New Roman" pitchFamily="18" charset="0"/>
              </a:defRPr>
            </a:lvl4pPr>
            <a:lvl5pPr marL="2148749" indent="-238750" defTabSz="961631">
              <a:defRPr sz="2500">
                <a:solidFill>
                  <a:schemeClr val="tx1"/>
                </a:solidFill>
                <a:latin typeface="Times New Roman" pitchFamily="18" charset="0"/>
              </a:defRPr>
            </a:lvl5pPr>
            <a:lvl6pPr marL="2626248" indent="-238750" defTabSz="961631" eaLnBrk="0" fontAlgn="base" hangingPunct="0">
              <a:spcBef>
                <a:spcPct val="0"/>
              </a:spcBef>
              <a:spcAft>
                <a:spcPct val="0"/>
              </a:spcAft>
              <a:defRPr sz="2500">
                <a:solidFill>
                  <a:schemeClr val="tx1"/>
                </a:solidFill>
                <a:latin typeface="Times New Roman" pitchFamily="18" charset="0"/>
              </a:defRPr>
            </a:lvl6pPr>
            <a:lvl7pPr marL="3103748" indent="-238750" defTabSz="961631" eaLnBrk="0" fontAlgn="base" hangingPunct="0">
              <a:spcBef>
                <a:spcPct val="0"/>
              </a:spcBef>
              <a:spcAft>
                <a:spcPct val="0"/>
              </a:spcAft>
              <a:defRPr sz="2500">
                <a:solidFill>
                  <a:schemeClr val="tx1"/>
                </a:solidFill>
                <a:latin typeface="Times New Roman" pitchFamily="18" charset="0"/>
              </a:defRPr>
            </a:lvl7pPr>
            <a:lvl8pPr marL="3581248" indent="-238750" defTabSz="961631" eaLnBrk="0" fontAlgn="base" hangingPunct="0">
              <a:spcBef>
                <a:spcPct val="0"/>
              </a:spcBef>
              <a:spcAft>
                <a:spcPct val="0"/>
              </a:spcAft>
              <a:defRPr sz="2500">
                <a:solidFill>
                  <a:schemeClr val="tx1"/>
                </a:solidFill>
                <a:latin typeface="Times New Roman" pitchFamily="18" charset="0"/>
              </a:defRPr>
            </a:lvl8pPr>
            <a:lvl9pPr marL="4058747" indent="-238750" defTabSz="961631" eaLnBrk="0" fontAlgn="base" hangingPunct="0">
              <a:spcBef>
                <a:spcPct val="0"/>
              </a:spcBef>
              <a:spcAft>
                <a:spcPct val="0"/>
              </a:spcAft>
              <a:defRPr sz="2500">
                <a:solidFill>
                  <a:schemeClr val="tx1"/>
                </a:solidFill>
                <a:latin typeface="Times New Roman" pitchFamily="18" charset="0"/>
              </a:defRPr>
            </a:lvl9pPr>
          </a:lstStyle>
          <a:p>
            <a:fld id="{A8665B58-16DD-471D-BD54-0189EF1F332D}" type="slidenum">
              <a:rPr lang="en-GB" altLang="en-US" sz="1300"/>
              <a:pPr/>
              <a:t>1</a:t>
            </a:fld>
            <a:endParaRPr lang="en-GB" altLang="en-US" sz="13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0176589-985B-460D-A964-5DE894872EEF}" type="slidenum">
              <a:rPr lang="en-GB" smtClean="0"/>
              <a:pPr>
                <a:defRPr/>
              </a:pPr>
              <a:t>3</a:t>
            </a:fld>
            <a:endParaRPr lang="en-GB"/>
          </a:p>
        </p:txBody>
      </p:sp>
    </p:spTree>
    <p:extLst>
      <p:ext uri="{BB962C8B-B14F-4D97-AF65-F5344CB8AC3E}">
        <p14:creationId xmlns:p14="http://schemas.microsoft.com/office/powerpoint/2010/main" val="2744722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742950" y="2130425"/>
            <a:ext cx="8420100" cy="1470025"/>
          </a:xfrm>
        </p:spPr>
        <p:txBody>
          <a:bodyPr/>
          <a:lstStyle>
            <a:lvl1pPr>
              <a:defRPr/>
            </a:lvl1pPr>
          </a:lstStyle>
          <a:p>
            <a:r>
              <a:rPr lang="en-GB"/>
              <a:t>Click to edit Master title style</a:t>
            </a:r>
          </a:p>
        </p:txBody>
      </p:sp>
      <p:sp>
        <p:nvSpPr>
          <p:cNvPr id="173059"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en-GB"/>
              <a:t>Click to edit Master subtitle style</a:t>
            </a:r>
          </a:p>
        </p:txBody>
      </p:sp>
      <p:sp>
        <p:nvSpPr>
          <p:cNvPr id="4" name="Rectangle 4"/>
          <p:cNvSpPr>
            <a:spLocks noGrp="1" noChangeArrowheads="1"/>
          </p:cNvSpPr>
          <p:nvPr>
            <p:ph type="dt" sz="half" idx="10"/>
          </p:nvPr>
        </p:nvSpPr>
        <p:spPr>
          <a:xfrm>
            <a:off x="495300" y="6245225"/>
            <a:ext cx="2311400" cy="476250"/>
          </a:xfrm>
        </p:spPr>
        <p:txBody>
          <a:bodyPr/>
          <a:lstStyle>
            <a:lvl1pPr>
              <a:defRPr sz="1000"/>
            </a:lvl1pPr>
          </a:lstStyle>
          <a:p>
            <a:pPr>
              <a:defRPr/>
            </a:pPr>
            <a:endParaRPr lang="en-US"/>
          </a:p>
        </p:txBody>
      </p:sp>
      <p:sp>
        <p:nvSpPr>
          <p:cNvPr id="5" name="Rectangle 5"/>
          <p:cNvSpPr>
            <a:spLocks noGrp="1" noChangeArrowheads="1"/>
          </p:cNvSpPr>
          <p:nvPr>
            <p:ph type="ftr" sz="quarter" idx="11"/>
          </p:nvPr>
        </p:nvSpPr>
        <p:spPr>
          <a:xfrm>
            <a:off x="3384550" y="6245225"/>
            <a:ext cx="3136900" cy="476250"/>
          </a:xfrm>
        </p:spPr>
        <p:txBody>
          <a:bodyPr/>
          <a:lstStyle>
            <a:lvl1pPr>
              <a:defRPr/>
            </a:lvl1pPr>
          </a:lstStyle>
          <a:p>
            <a:pPr>
              <a:defRPr/>
            </a:pPr>
            <a:r>
              <a:rPr lang="en-US"/>
              <a:t>Enter Site info here to appear on all slides</a:t>
            </a:r>
          </a:p>
        </p:txBody>
      </p:sp>
      <p:sp>
        <p:nvSpPr>
          <p:cNvPr id="6" name="Rectangle 6"/>
          <p:cNvSpPr>
            <a:spLocks noGrp="1" noChangeArrowheads="1"/>
          </p:cNvSpPr>
          <p:nvPr>
            <p:ph type="sldNum" sz="quarter" idx="12"/>
          </p:nvPr>
        </p:nvSpPr>
        <p:spPr>
          <a:xfrm>
            <a:off x="7099300" y="6245225"/>
            <a:ext cx="2311400" cy="476250"/>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b="0">
                <a:solidFill>
                  <a:schemeClr val="tx1"/>
                </a:solidFill>
                <a:latin typeface="Times New Roman" pitchFamily="18" charset="0"/>
              </a:defRPr>
            </a:lvl1pPr>
          </a:lstStyle>
          <a:p>
            <a:pPr>
              <a:defRPr/>
            </a:pPr>
            <a:r>
              <a:rPr lang="en-GB" b="1">
                <a:solidFill>
                  <a:srgbClr val="7030A0"/>
                </a:solidFill>
                <a:latin typeface="Wide Latin" pitchFamily="18" charset="0"/>
              </a:rPr>
              <a:t>CTI</a:t>
            </a:r>
            <a:endParaRPr lang="en-GB">
              <a:latin typeface="Wide Latin" pitchFamily="18" charset="0"/>
            </a:endParaRPr>
          </a:p>
          <a:p>
            <a:pPr>
              <a:defRPr/>
            </a:pPr>
            <a:endParaRPr lang="en-US"/>
          </a:p>
        </p:txBody>
      </p:sp>
    </p:spTree>
    <p:extLst>
      <p:ext uri="{BB962C8B-B14F-4D97-AF65-F5344CB8AC3E}">
        <p14:creationId xmlns:p14="http://schemas.microsoft.com/office/powerpoint/2010/main" val="1894109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6"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72370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6"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90447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6"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5F401DF3-E184-41F2-BBD8-89FDEE812437}" type="slidenum">
              <a:rPr lang="en-GB"/>
              <a:pPr>
                <a:defRPr/>
              </a:pPr>
              <a:t>‹#›</a:t>
            </a:fld>
            <a:endParaRPr lang="en-GB"/>
          </a:p>
        </p:txBody>
      </p:sp>
    </p:spTree>
    <p:extLst>
      <p:ext uri="{BB962C8B-B14F-4D97-AF65-F5344CB8AC3E}">
        <p14:creationId xmlns:p14="http://schemas.microsoft.com/office/powerpoint/2010/main" val="2841815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6"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510133C5-4B92-46C9-84A6-0C65D8B84050}" type="slidenum">
              <a:rPr lang="en-GB"/>
              <a:pPr>
                <a:defRPr/>
              </a:pPr>
              <a:t>‹#›</a:t>
            </a:fld>
            <a:endParaRPr lang="en-GB"/>
          </a:p>
        </p:txBody>
      </p:sp>
    </p:spTree>
    <p:extLst>
      <p:ext uri="{BB962C8B-B14F-4D97-AF65-F5344CB8AC3E}">
        <p14:creationId xmlns:p14="http://schemas.microsoft.com/office/powerpoint/2010/main" val="2012591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6"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1A3FB397-2C80-4F8F-BEC6-5217C47C03BE}" type="slidenum">
              <a:rPr lang="en-GB"/>
              <a:pPr>
                <a:defRPr/>
              </a:pPr>
              <a:t>‹#›</a:t>
            </a:fld>
            <a:endParaRPr lang="en-GB"/>
          </a:p>
        </p:txBody>
      </p:sp>
    </p:spTree>
    <p:extLst>
      <p:ext uri="{BB962C8B-B14F-4D97-AF65-F5344CB8AC3E}">
        <p14:creationId xmlns:p14="http://schemas.microsoft.com/office/powerpoint/2010/main" val="19538121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7"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60169B45-50BA-42B0-BD3F-0E620635D1D6}" type="slidenum">
              <a:rPr lang="en-GB"/>
              <a:pPr>
                <a:defRPr/>
              </a:pPr>
              <a:t>‹#›</a:t>
            </a:fld>
            <a:endParaRPr lang="en-GB"/>
          </a:p>
        </p:txBody>
      </p:sp>
    </p:spTree>
    <p:extLst>
      <p:ext uri="{BB962C8B-B14F-4D97-AF65-F5344CB8AC3E}">
        <p14:creationId xmlns:p14="http://schemas.microsoft.com/office/powerpoint/2010/main" val="633794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p>
        </p:txBody>
      </p:sp>
      <p:sp>
        <p:nvSpPr>
          <p:cNvPr id="8"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9"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B7674456-D7AB-4450-9AC0-9ECEE1683136}" type="slidenum">
              <a:rPr lang="en-GB"/>
              <a:pPr>
                <a:defRPr/>
              </a:pPr>
              <a:t>‹#›</a:t>
            </a:fld>
            <a:endParaRPr lang="en-GB"/>
          </a:p>
        </p:txBody>
      </p:sp>
    </p:spTree>
    <p:extLst>
      <p:ext uri="{BB962C8B-B14F-4D97-AF65-F5344CB8AC3E}">
        <p14:creationId xmlns:p14="http://schemas.microsoft.com/office/powerpoint/2010/main" val="189458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p>
        </p:txBody>
      </p:sp>
      <p:sp>
        <p:nvSpPr>
          <p:cNvPr id="4"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5"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F929604A-92B4-4DDD-A453-7FFF9C55E5DC}" type="slidenum">
              <a:rPr lang="en-GB"/>
              <a:pPr>
                <a:defRPr/>
              </a:pPr>
              <a:t>‹#›</a:t>
            </a:fld>
            <a:endParaRPr lang="en-GB"/>
          </a:p>
        </p:txBody>
      </p:sp>
    </p:spTree>
    <p:extLst>
      <p:ext uri="{BB962C8B-B14F-4D97-AF65-F5344CB8AC3E}">
        <p14:creationId xmlns:p14="http://schemas.microsoft.com/office/powerpoint/2010/main" val="4154864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p>
        </p:txBody>
      </p:sp>
      <p:sp>
        <p:nvSpPr>
          <p:cNvPr id="3"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4"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9B546CD3-BA67-4A5C-AA60-AAE1D67ABF43}" type="slidenum">
              <a:rPr lang="en-GB"/>
              <a:pPr>
                <a:defRPr/>
              </a:pPr>
              <a:t>‹#›</a:t>
            </a:fld>
            <a:endParaRPr lang="en-GB"/>
          </a:p>
        </p:txBody>
      </p:sp>
    </p:spTree>
    <p:extLst>
      <p:ext uri="{BB962C8B-B14F-4D97-AF65-F5344CB8AC3E}">
        <p14:creationId xmlns:p14="http://schemas.microsoft.com/office/powerpoint/2010/main" val="8490626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7"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6242CCCD-847A-4295-8A4F-A66A89C25627}" type="slidenum">
              <a:rPr lang="en-GB"/>
              <a:pPr>
                <a:defRPr/>
              </a:pPr>
              <a:t>‹#›</a:t>
            </a:fld>
            <a:endParaRPr lang="en-GB"/>
          </a:p>
        </p:txBody>
      </p:sp>
    </p:spTree>
    <p:extLst>
      <p:ext uri="{BB962C8B-B14F-4D97-AF65-F5344CB8AC3E}">
        <p14:creationId xmlns:p14="http://schemas.microsoft.com/office/powerpoint/2010/main" val="3313083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6"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3709957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p>
        </p:txBody>
      </p:sp>
      <p:sp>
        <p:nvSpPr>
          <p:cNvPr id="6"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7"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977DEAB0-3790-40E4-B0D0-DC3EC7C266AE}" type="slidenum">
              <a:rPr lang="en-GB"/>
              <a:pPr>
                <a:defRPr/>
              </a:pPr>
              <a:t>‹#›</a:t>
            </a:fld>
            <a:endParaRPr lang="en-GB"/>
          </a:p>
        </p:txBody>
      </p:sp>
    </p:spTree>
    <p:extLst>
      <p:ext uri="{BB962C8B-B14F-4D97-AF65-F5344CB8AC3E}">
        <p14:creationId xmlns:p14="http://schemas.microsoft.com/office/powerpoint/2010/main" val="42494542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6"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72C41213-A7C9-44FF-9246-5697C7BB3F32}" type="slidenum">
              <a:rPr lang="en-GB"/>
              <a:pPr>
                <a:defRPr/>
              </a:pPr>
              <a:t>‹#›</a:t>
            </a:fld>
            <a:endParaRPr lang="en-GB"/>
          </a:p>
        </p:txBody>
      </p:sp>
    </p:spTree>
    <p:extLst>
      <p:ext uri="{BB962C8B-B14F-4D97-AF65-F5344CB8AC3E}">
        <p14:creationId xmlns:p14="http://schemas.microsoft.com/office/powerpoint/2010/main" val="177016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p>
        </p:txBody>
      </p:sp>
      <p:sp>
        <p:nvSpPr>
          <p:cNvPr id="5" name="Rectangle 5"/>
          <p:cNvSpPr>
            <a:spLocks noGrp="1" noChangeArrowheads="1"/>
          </p:cNvSpPr>
          <p:nvPr>
            <p:ph type="ftr" sz="quarter" idx="11"/>
          </p:nvPr>
        </p:nvSpPr>
        <p:spPr/>
        <p:txBody>
          <a:bodyPr/>
          <a:lstStyle>
            <a:lvl1pPr>
              <a:defRPr/>
            </a:lvl1pPr>
          </a:lstStyle>
          <a:p>
            <a:pPr>
              <a:defRPr/>
            </a:pPr>
            <a:r>
              <a:rPr lang="en-GB"/>
              <a:t>Enter Site info here to appear on all slides</a:t>
            </a:r>
          </a:p>
        </p:txBody>
      </p:sp>
      <p:sp>
        <p:nvSpPr>
          <p:cNvPr id="6" name="Rectangle 6"/>
          <p:cNvSpPr>
            <a:spLocks noGrp="1" noChangeArrowheads="1"/>
          </p:cNvSpPr>
          <p:nvPr>
            <p:ph type="sldNum" sz="quarter" idx="12"/>
          </p:nvPr>
        </p:nvSpPr>
        <p:spPr/>
        <p:txBody>
          <a:bodyPr/>
          <a:lstStyle>
            <a:lvl1pPr>
              <a:defRPr b="0">
                <a:solidFill>
                  <a:schemeClr val="tx1"/>
                </a:solidFill>
                <a:latin typeface="Times New Roman" pitchFamily="18" charset="0"/>
              </a:defRPr>
            </a:lvl1pPr>
          </a:lstStyle>
          <a:p>
            <a:pPr>
              <a:defRPr/>
            </a:pPr>
            <a:fld id="{243AC9FD-095E-4B11-8799-676236B25138}" type="slidenum">
              <a:rPr lang="en-GB"/>
              <a:pPr>
                <a:defRPr/>
              </a:pPr>
              <a:t>‹#›</a:t>
            </a:fld>
            <a:endParaRPr lang="en-GB"/>
          </a:p>
        </p:txBody>
      </p:sp>
    </p:spTree>
    <p:extLst>
      <p:ext uri="{BB962C8B-B14F-4D97-AF65-F5344CB8AC3E}">
        <p14:creationId xmlns:p14="http://schemas.microsoft.com/office/powerpoint/2010/main" val="345939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6"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1815839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7"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305305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9"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265894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5"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261472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Enter Site info here to appear on all slides</a:t>
            </a:r>
          </a:p>
        </p:txBody>
      </p:sp>
      <p:sp>
        <p:nvSpPr>
          <p:cNvPr id="4" name="Rectangle 6"/>
          <p:cNvSpPr>
            <a:spLocks noGrp="1" noChangeArrowheads="1"/>
          </p:cNvSpPr>
          <p:nvPr>
            <p:ph type="sldNum" sz="quarter" idx="12"/>
          </p:nvPr>
        </p:nvSpPr>
        <p:spPr>
          <a:ln/>
        </p:spPr>
        <p:txBody>
          <a:bodyPr/>
          <a:lstStyle>
            <a:lvl1pPr>
              <a:defRPr b="0">
                <a:solidFill>
                  <a:schemeClr val="tx1"/>
                </a:solidFill>
                <a:latin typeface="Times New Roman" pitchFamily="18" charset="0"/>
              </a:defRPr>
            </a:lvl1pPr>
          </a:lstStyle>
          <a:p>
            <a:pPr>
              <a:defRPr/>
            </a:pPr>
            <a:r>
              <a:rPr lang="en-GB" b="1">
                <a:solidFill>
                  <a:srgbClr val="7030A0"/>
                </a:solidFill>
                <a:latin typeface="Wide Latin" pitchFamily="18" charset="0"/>
              </a:rPr>
              <a:t>CTI</a:t>
            </a:r>
            <a:endParaRPr lang="en-GB">
              <a:latin typeface="Wide Latin" pitchFamily="18" charset="0"/>
            </a:endParaRPr>
          </a:p>
          <a:p>
            <a:pPr>
              <a:defRPr/>
            </a:pPr>
            <a:endParaRPr lang="en-US"/>
          </a:p>
        </p:txBody>
      </p:sp>
    </p:spTree>
    <p:extLst>
      <p:ext uri="{BB962C8B-B14F-4D97-AF65-F5344CB8AC3E}">
        <p14:creationId xmlns:p14="http://schemas.microsoft.com/office/powerpoint/2010/main" val="1937282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7"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1585837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Enter Site info here to appear on all slides</a:t>
            </a:r>
          </a:p>
        </p:txBody>
      </p:sp>
      <p:sp>
        <p:nvSpPr>
          <p:cNvPr id="7" name="Rectangle 6"/>
          <p:cNvSpPr>
            <a:spLocks noGrp="1" noChangeArrowheads="1"/>
          </p:cNvSpPr>
          <p:nvPr>
            <p:ph type="sldNum" sz="quarter" idx="12"/>
          </p:nvPr>
        </p:nvSpPr>
        <p:spPr/>
        <p:txBody>
          <a:bodyPr/>
          <a:lstStyle>
            <a:lvl1pPr>
              <a:defRPr b="1">
                <a:solidFill>
                  <a:srgbClr val="7030A0"/>
                </a:solidFill>
                <a:latin typeface="Wide Latin" pitchFamily="18" charset="0"/>
              </a:defRPr>
            </a:lvl1pPr>
          </a:lstStyle>
          <a:p>
            <a:pPr>
              <a:defRPr/>
            </a:pPr>
            <a:r>
              <a:rPr lang="en-GB"/>
              <a:t>CTI</a:t>
            </a:r>
            <a:endParaRPr lang="en-GB" b="0">
              <a:solidFill>
                <a:schemeClr val="tx1"/>
              </a:solidFill>
            </a:endParaRPr>
          </a:p>
        </p:txBody>
      </p:sp>
    </p:spTree>
    <p:extLst>
      <p:ext uri="{BB962C8B-B14F-4D97-AF65-F5344CB8AC3E}">
        <p14:creationId xmlns:p14="http://schemas.microsoft.com/office/powerpoint/2010/main" val="2317025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atin typeface="Calibri"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latin typeface="Calibri" pitchFamily="34" charset="0"/>
              </a:defRPr>
            </a:lvl1pPr>
          </a:lstStyle>
          <a:p>
            <a:pPr>
              <a:defRPr/>
            </a:pPr>
            <a:r>
              <a:rPr lang="en-US"/>
              <a:t>Enter Site info here to appear on all slides</a:t>
            </a:r>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0" marR="0" indent="0" algn="r" defTabSz="914400" rtl="0" eaLnBrk="0" fontAlgn="base" latinLnBrk="0" hangingPunct="0">
              <a:lnSpc>
                <a:spcPct val="100000"/>
              </a:lnSpc>
              <a:spcBef>
                <a:spcPct val="0"/>
              </a:spcBef>
              <a:spcAft>
                <a:spcPct val="0"/>
              </a:spcAft>
              <a:buClrTx/>
              <a:buSzTx/>
              <a:buFontTx/>
              <a:buNone/>
              <a:tabLst/>
              <a:defRPr sz="1400" b="1">
                <a:solidFill>
                  <a:srgbClr val="7030A0"/>
                </a:solidFill>
                <a:latin typeface="Wide Latin" pitchFamily="18" charset="0"/>
              </a:defRPr>
            </a:lvl1pPr>
          </a:lstStyle>
          <a:p>
            <a:pPr>
              <a:defRPr/>
            </a:pPr>
            <a:r>
              <a:rPr lang="en-GB"/>
              <a:t>CTI</a:t>
            </a:r>
            <a:endParaRPr lang="en-GB" b="0">
              <a:solidFill>
                <a:schemeClr val="tx1"/>
              </a:solidFill>
            </a:endParaRPr>
          </a:p>
          <a:p>
            <a:pPr>
              <a:defRPr/>
            </a:pPr>
            <a:endParaRPr lang="en-US" b="0">
              <a:solidFill>
                <a:schemeClr val="tx1"/>
              </a:solidFill>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83" r:id="rId7"/>
    <p:sldLayoutId id="2147484090" r:id="rId8"/>
    <p:sldLayoutId id="2147484091" r:id="rId9"/>
    <p:sldLayoutId id="2147484092" r:id="rId10"/>
    <p:sldLayoutId id="2147484093" r:id="rId11"/>
  </p:sldLayoutIdLst>
  <p:timing>
    <p:tnLst>
      <p:par>
        <p:cTn id="1" dur="indefinite" restart="never" nodeType="tmRoot"/>
      </p:par>
    </p:tnLst>
  </p:timing>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74084"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Calibri" pitchFamily="34" charset="0"/>
              </a:defRPr>
            </a:lvl1pPr>
          </a:lstStyle>
          <a:p>
            <a:pPr>
              <a:defRPr/>
            </a:pPr>
            <a:endParaRPr lang="en-GB"/>
          </a:p>
        </p:txBody>
      </p:sp>
      <p:sp>
        <p:nvSpPr>
          <p:cNvPr id="174085"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1">
                <a:latin typeface="Calibri" pitchFamily="34" charset="0"/>
              </a:defRPr>
            </a:lvl1pPr>
          </a:lstStyle>
          <a:p>
            <a:pPr>
              <a:defRPr/>
            </a:pPr>
            <a:r>
              <a:rPr lang="en-GB"/>
              <a:t>Enter Site info here to appear on all slides</a:t>
            </a:r>
          </a:p>
        </p:txBody>
      </p:sp>
      <p:sp>
        <p:nvSpPr>
          <p:cNvPr id="174086"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7030A0"/>
                </a:solidFill>
                <a:latin typeface="Wide Latin" pitchFamily="18" charset="0"/>
              </a:defRPr>
            </a:lvl1pPr>
          </a:lstStyle>
          <a:p>
            <a:pPr>
              <a:defRPr/>
            </a:pPr>
            <a:r>
              <a:rPr lang="en-GB"/>
              <a:t>CTI</a:t>
            </a:r>
            <a:endParaRPr lang="en-GB" b="0">
              <a:solidFill>
                <a:schemeClr val="tx1"/>
              </a:solidFill>
            </a:endParaRPr>
          </a:p>
        </p:txBody>
      </p:sp>
    </p:spTree>
  </p:cSld>
  <p:clrMap bg1="lt1" tx1="dk1" bg2="lt2" tx2="dk2" accent1="accent1" accent2="accent2" accent3="accent3" accent4="accent4" accent5="accent5" accent6="accent6" hlink="hlink" folHlink="folHlink"/>
  <p:sldLayoutIdLst>
    <p:sldLayoutId id="2147484094" r:id="rId1"/>
    <p:sldLayoutId id="2147484095" r:id="rId2"/>
    <p:sldLayoutId id="2147484096" r:id="rId3"/>
    <p:sldLayoutId id="2147484097" r:id="rId4"/>
    <p:sldLayoutId id="2147484098" r:id="rId5"/>
    <p:sldLayoutId id="2147484099" r:id="rId6"/>
    <p:sldLayoutId id="2147484100" r:id="rId7"/>
    <p:sldLayoutId id="2147484101" r:id="rId8"/>
    <p:sldLayoutId id="2147484102" r:id="rId9"/>
    <p:sldLayoutId id="2147484103" r:id="rId10"/>
    <p:sldLayoutId id="2147484104" r:id="rId11"/>
  </p:sldLayoutIdLst>
  <p:timing>
    <p:tnLst>
      <p:par>
        <p:cTn id="1" dur="indefinite" restart="never" nodeType="tmRoot"/>
      </p:par>
    </p:tnLst>
  </p:timing>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9"/>
          <p:cNvSpPr txBox="1">
            <a:spLocks noChangeArrowheads="1"/>
          </p:cNvSpPr>
          <p:nvPr/>
        </p:nvSpPr>
        <p:spPr bwMode="auto">
          <a:xfrm>
            <a:off x="344488" y="549275"/>
            <a:ext cx="9145587"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altLang="en-US" b="1" dirty="0" smtClean="0">
                <a:solidFill>
                  <a:srgbClr val="CC0099"/>
                </a:solidFill>
                <a:latin typeface="Calibri" pitchFamily="34" charset="0"/>
              </a:rPr>
              <a:t>Vodafone </a:t>
            </a:r>
            <a:r>
              <a:rPr lang="en-GB" altLang="en-US" b="1" dirty="0" smtClean="0">
                <a:solidFill>
                  <a:srgbClr val="CC0099"/>
                </a:solidFill>
                <a:latin typeface="Calibri" pitchFamily="34" charset="0"/>
              </a:rPr>
              <a:t>site 47008 – Troyes House</a:t>
            </a:r>
            <a:r>
              <a:rPr lang="en-GB" altLang="en-US" b="1" dirty="0">
                <a:solidFill>
                  <a:srgbClr val="CC0099"/>
                </a:solidFill>
                <a:latin typeface="Calibri" pitchFamily="34" charset="0"/>
              </a:rPr>
              <a:t>	</a:t>
            </a:r>
            <a:endParaRPr lang="en-GB" altLang="en-US" b="1" dirty="0" smtClean="0">
              <a:solidFill>
                <a:srgbClr val="CC0099"/>
              </a:solidFill>
              <a:latin typeface="Calibri" pitchFamily="34" charset="0"/>
            </a:endParaRPr>
          </a:p>
          <a:p>
            <a:pPr algn="ctr">
              <a:spcBef>
                <a:spcPct val="50000"/>
              </a:spcBef>
            </a:pPr>
            <a:endParaRPr lang="en-GB" altLang="en-US" dirty="0">
              <a:solidFill>
                <a:srgbClr val="CC0099"/>
              </a:solidFill>
              <a:latin typeface="Calibri" pitchFamily="34" charset="0"/>
            </a:endParaRPr>
          </a:p>
        </p:txBody>
      </p:sp>
      <p:sp>
        <p:nvSpPr>
          <p:cNvPr id="24579" name="Rectangle 2"/>
          <p:cNvSpPr>
            <a:spLocks noChangeArrowheads="1"/>
          </p:cNvSpPr>
          <p:nvPr/>
        </p:nvSpPr>
        <p:spPr bwMode="auto">
          <a:xfrm>
            <a:off x="4303713" y="234950"/>
            <a:ext cx="1746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700" b="1">
              <a:solidFill>
                <a:srgbClr val="000000"/>
              </a:solidFill>
            </a:endParaRPr>
          </a:p>
        </p:txBody>
      </p:sp>
      <p:sp>
        <p:nvSpPr>
          <p:cNvPr id="24580" name="Text Box 4"/>
          <p:cNvSpPr txBox="1">
            <a:spLocks noChangeArrowheads="1"/>
          </p:cNvSpPr>
          <p:nvPr/>
        </p:nvSpPr>
        <p:spPr bwMode="auto">
          <a:xfrm>
            <a:off x="495300" y="376238"/>
            <a:ext cx="9245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ctr"/>
            <a:endParaRPr lang="en-GB" altLang="en-US" sz="1000" b="1" u="sng"/>
          </a:p>
        </p:txBody>
      </p:sp>
      <p:sp>
        <p:nvSpPr>
          <p:cNvPr id="24581" name="Text Box 5"/>
          <p:cNvSpPr txBox="1">
            <a:spLocks noChangeArrowheads="1"/>
          </p:cNvSpPr>
          <p:nvPr/>
        </p:nvSpPr>
        <p:spPr bwMode="auto">
          <a:xfrm>
            <a:off x="2316163" y="5665788"/>
            <a:ext cx="52006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altLang="en-US" sz="1600" b="1" dirty="0">
                <a:latin typeface="Calibri" pitchFamily="34" charset="0"/>
              </a:rPr>
              <a:t>Date Prepared:</a:t>
            </a:r>
            <a:r>
              <a:rPr lang="en-GB" altLang="en-US" sz="1600" dirty="0">
                <a:latin typeface="Calibri" pitchFamily="34" charset="0"/>
              </a:rPr>
              <a:t>   </a:t>
            </a:r>
            <a:r>
              <a:rPr lang="en-GB" altLang="en-US" sz="1600" dirty="0" smtClean="0">
                <a:latin typeface="Calibri" pitchFamily="34" charset="0"/>
              </a:rPr>
              <a:t>02nd September </a:t>
            </a:r>
            <a:r>
              <a:rPr lang="en-GB" altLang="en-US" sz="1600" dirty="0" smtClean="0">
                <a:latin typeface="Calibri" pitchFamily="34" charset="0"/>
              </a:rPr>
              <a:t>2016</a:t>
            </a:r>
            <a:endParaRPr lang="en-GB" altLang="en-US" sz="1600" dirty="0">
              <a:latin typeface="Calibri" pitchFamily="34" charset="0"/>
            </a:endParaRPr>
          </a:p>
        </p:txBody>
      </p:sp>
      <p:sp>
        <p:nvSpPr>
          <p:cNvPr id="24582" name="Text Box 13"/>
          <p:cNvSpPr txBox="1">
            <a:spLocks noChangeArrowheads="1"/>
          </p:cNvSpPr>
          <p:nvPr/>
        </p:nvSpPr>
        <p:spPr bwMode="auto">
          <a:xfrm>
            <a:off x="8532813" y="4602163"/>
            <a:ext cx="81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GB"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4303713" y="234950"/>
            <a:ext cx="1746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700" b="1">
              <a:solidFill>
                <a:srgbClr val="000000"/>
              </a:solidFill>
            </a:endParaRPr>
          </a:p>
        </p:txBody>
      </p:sp>
      <p:sp>
        <p:nvSpPr>
          <p:cNvPr id="25604" name="Text Box 7"/>
          <p:cNvSpPr txBox="1">
            <a:spLocks noChangeArrowheads="1"/>
          </p:cNvSpPr>
          <p:nvPr/>
        </p:nvSpPr>
        <p:spPr bwMode="auto">
          <a:xfrm>
            <a:off x="54570" y="128588"/>
            <a:ext cx="77787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ctr"/>
            <a:r>
              <a:rPr lang="en-GB" altLang="en-US" sz="2800" dirty="0">
                <a:latin typeface="Calibri" pitchFamily="34" charset="0"/>
              </a:rPr>
              <a:t>KEY TO COVERAGE PLOTS</a:t>
            </a:r>
          </a:p>
        </p:txBody>
      </p:sp>
      <p:sp>
        <p:nvSpPr>
          <p:cNvPr id="25605" name="Text Box 9"/>
          <p:cNvSpPr txBox="1">
            <a:spLocks noChangeArrowheads="1"/>
          </p:cNvSpPr>
          <p:nvPr/>
        </p:nvSpPr>
        <p:spPr bwMode="auto">
          <a:xfrm>
            <a:off x="401638" y="762000"/>
            <a:ext cx="4191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just"/>
            <a:r>
              <a:rPr lang="en-GB" altLang="en-US" sz="1200" dirty="0">
                <a:latin typeface="Calibri" pitchFamily="34" charset="0"/>
              </a:rPr>
              <a:t>The enclosed radio propagation plots are based on </a:t>
            </a:r>
            <a:r>
              <a:rPr lang="en-GB" altLang="en-US" sz="1200" dirty="0" smtClean="0">
                <a:latin typeface="Calibri" pitchFamily="34" charset="0"/>
              </a:rPr>
              <a:t>Ordnance </a:t>
            </a:r>
            <a:r>
              <a:rPr lang="en-GB" altLang="en-US" sz="1200" dirty="0">
                <a:latin typeface="Calibri" pitchFamily="34" charset="0"/>
              </a:rPr>
              <a:t>Survey geographical information.</a:t>
            </a:r>
          </a:p>
          <a:p>
            <a:pPr algn="just"/>
            <a:endParaRPr lang="en-GB" altLang="en-US" sz="1200" dirty="0">
              <a:latin typeface="Calibri" pitchFamily="34" charset="0"/>
            </a:endParaRPr>
          </a:p>
          <a:p>
            <a:pPr algn="just"/>
            <a:r>
              <a:rPr lang="en-GB" altLang="en-US" sz="1200" dirty="0">
                <a:latin typeface="Calibri" pitchFamily="34" charset="0"/>
              </a:rPr>
              <a:t>The level of coverage provided by a particular site is dependant on a number of variables.  The main factors which determine the extent of coverage are: the frequency of the signal emitted, the height of the antenna above ground level, the characteristics of the surrounding topography and the type and occurrence of ground clutter such as buildings and trees which can cause ‘shadows’ or reflections and can absorb the signal.  </a:t>
            </a:r>
          </a:p>
          <a:p>
            <a:pPr algn="just"/>
            <a:endParaRPr lang="en-GB" altLang="en-US" sz="1200" dirty="0">
              <a:latin typeface="Calibri" pitchFamily="34" charset="0"/>
            </a:endParaRPr>
          </a:p>
          <a:p>
            <a:pPr algn="just"/>
            <a:r>
              <a:rPr lang="en-GB" altLang="en-US" sz="1200" dirty="0">
                <a:latin typeface="Calibri" pitchFamily="34" charset="0"/>
              </a:rPr>
              <a:t>The Radio Planners have produced accurate visual representations of the level of coverage available in this particular area by using advanced computer modelling software based on a Geographical Information System. The programme takes the numerous variables as above into account and can then calculate and plot the strength of the signal.</a:t>
            </a:r>
          </a:p>
          <a:p>
            <a:pPr algn="just"/>
            <a:endParaRPr lang="en-GB" altLang="en-US" sz="1200" dirty="0">
              <a:latin typeface="Calibri" pitchFamily="34" charset="0"/>
            </a:endParaRPr>
          </a:p>
        </p:txBody>
      </p:sp>
      <p:grpSp>
        <p:nvGrpSpPr>
          <p:cNvPr id="2" name="Group 4"/>
          <p:cNvGrpSpPr>
            <a:grpSpLocks noChangeAspect="1"/>
          </p:cNvGrpSpPr>
          <p:nvPr/>
        </p:nvGrpSpPr>
        <p:grpSpPr bwMode="auto">
          <a:xfrm>
            <a:off x="5030347" y="1236662"/>
            <a:ext cx="4413249" cy="3108325"/>
            <a:chOff x="3154" y="764"/>
            <a:chExt cx="2780" cy="1958"/>
          </a:xfrm>
        </p:grpSpPr>
        <p:sp>
          <p:nvSpPr>
            <p:cNvPr id="3" name="AutoShape 3"/>
            <p:cNvSpPr>
              <a:spLocks noChangeAspect="1" noChangeArrowheads="1" noTextEdit="1"/>
            </p:cNvSpPr>
            <p:nvPr/>
          </p:nvSpPr>
          <p:spPr bwMode="auto">
            <a:xfrm>
              <a:off x="3157" y="764"/>
              <a:ext cx="2761" cy="1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4" name="Group 205"/>
            <p:cNvGrpSpPr>
              <a:grpSpLocks/>
            </p:cNvGrpSpPr>
            <p:nvPr/>
          </p:nvGrpSpPr>
          <p:grpSpPr bwMode="auto">
            <a:xfrm>
              <a:off x="3154" y="835"/>
              <a:ext cx="2780" cy="1887"/>
              <a:chOff x="3154" y="835"/>
              <a:chExt cx="2780" cy="1887"/>
            </a:xfrm>
          </p:grpSpPr>
          <p:sp>
            <p:nvSpPr>
              <p:cNvPr id="25610" name="Rectangle 9"/>
              <p:cNvSpPr>
                <a:spLocks noChangeArrowheads="1"/>
              </p:cNvSpPr>
              <p:nvPr/>
            </p:nvSpPr>
            <p:spPr bwMode="auto">
              <a:xfrm>
                <a:off x="3160" y="997"/>
                <a:ext cx="2755" cy="336"/>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12" name="Rectangle 10"/>
              <p:cNvSpPr>
                <a:spLocks noChangeArrowheads="1"/>
              </p:cNvSpPr>
              <p:nvPr/>
            </p:nvSpPr>
            <p:spPr bwMode="auto">
              <a:xfrm>
                <a:off x="3160" y="1369"/>
                <a:ext cx="2755" cy="225"/>
              </a:xfrm>
              <a:prstGeom prst="rect">
                <a:avLst/>
              </a:prstGeom>
              <a:solidFill>
                <a:srgbClr val="FF9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13" name="Rectangle 11"/>
              <p:cNvSpPr>
                <a:spLocks noChangeArrowheads="1"/>
              </p:cNvSpPr>
              <p:nvPr/>
            </p:nvSpPr>
            <p:spPr bwMode="auto">
              <a:xfrm>
                <a:off x="3160" y="1650"/>
                <a:ext cx="2755" cy="22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14" name="Rectangle 12"/>
              <p:cNvSpPr>
                <a:spLocks noChangeArrowheads="1"/>
              </p:cNvSpPr>
              <p:nvPr/>
            </p:nvSpPr>
            <p:spPr bwMode="auto">
              <a:xfrm>
                <a:off x="3160" y="1932"/>
                <a:ext cx="2755" cy="216"/>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615" name="Rectangle 13"/>
              <p:cNvSpPr>
                <a:spLocks noChangeArrowheads="1"/>
              </p:cNvSpPr>
              <p:nvPr/>
            </p:nvSpPr>
            <p:spPr bwMode="auto">
              <a:xfrm>
                <a:off x="3160" y="2204"/>
                <a:ext cx="2755" cy="21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032" name="Rectangle 37"/>
              <p:cNvSpPr>
                <a:spLocks noChangeArrowheads="1"/>
              </p:cNvSpPr>
              <p:nvPr/>
            </p:nvSpPr>
            <p:spPr bwMode="auto">
              <a:xfrm>
                <a:off x="3256" y="1115"/>
                <a:ext cx="205"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Pink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Rectangle 38"/>
              <p:cNvSpPr>
                <a:spLocks noChangeArrowheads="1"/>
              </p:cNvSpPr>
              <p:nvPr/>
            </p:nvSpPr>
            <p:spPr bwMode="auto">
              <a:xfrm>
                <a:off x="3604" y="1069"/>
                <a:ext cx="1947"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dirty="0" smtClean="0">
                    <a:ln>
                      <a:noFill/>
                    </a:ln>
                    <a:solidFill>
                      <a:srgbClr val="000000"/>
                    </a:solidFill>
                    <a:effectLst/>
                    <a:latin typeface="Calibri" pitchFamily="34" charset="0"/>
                    <a:cs typeface="Arial" pitchFamily="34" charset="0"/>
                  </a:rPr>
                  <a:t>Sufficient signal strength to provide adequate service for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39"/>
              <p:cNvSpPr>
                <a:spLocks noChangeArrowheads="1"/>
              </p:cNvSpPr>
              <p:nvPr/>
            </p:nvSpPr>
            <p:spPr bwMode="auto">
              <a:xfrm>
                <a:off x="3669" y="1168"/>
                <a:ext cx="1795"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indoor use of a hand portable mobile in urban areas.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40"/>
              <p:cNvSpPr>
                <a:spLocks noChangeArrowheads="1"/>
              </p:cNvSpPr>
              <p:nvPr/>
            </p:nvSpPr>
            <p:spPr bwMode="auto">
              <a:xfrm>
                <a:off x="5585" y="1008"/>
                <a:ext cx="31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Indoor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Rectangle 41"/>
              <p:cNvSpPr>
                <a:spLocks noChangeArrowheads="1"/>
              </p:cNvSpPr>
              <p:nvPr/>
            </p:nvSpPr>
            <p:spPr bwMode="auto">
              <a:xfrm>
                <a:off x="5594" y="1115"/>
                <a:ext cx="29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Dense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7" name="Rectangle 42"/>
              <p:cNvSpPr>
                <a:spLocks noChangeArrowheads="1"/>
              </p:cNvSpPr>
              <p:nvPr/>
            </p:nvSpPr>
            <p:spPr bwMode="auto">
              <a:xfrm>
                <a:off x="5594" y="1221"/>
                <a:ext cx="27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Urban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43"/>
              <p:cNvSpPr>
                <a:spLocks noChangeArrowheads="1"/>
              </p:cNvSpPr>
              <p:nvPr/>
            </p:nvSpPr>
            <p:spPr bwMode="auto">
              <a:xfrm>
                <a:off x="3205" y="1431"/>
                <a:ext cx="314"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Orange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9" name="Rectangle 44"/>
              <p:cNvSpPr>
                <a:spLocks noChangeArrowheads="1"/>
              </p:cNvSpPr>
              <p:nvPr/>
            </p:nvSpPr>
            <p:spPr bwMode="auto">
              <a:xfrm>
                <a:off x="3604" y="1385"/>
                <a:ext cx="1947"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Sufficient signal strength to provide adequate service for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0" name="Rectangle 45"/>
              <p:cNvSpPr>
                <a:spLocks noChangeArrowheads="1"/>
              </p:cNvSpPr>
              <p:nvPr/>
            </p:nvSpPr>
            <p:spPr bwMode="auto">
              <a:xfrm>
                <a:off x="3624" y="1484"/>
                <a:ext cx="1891"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indoor use of a hand portable mobile in suburban areas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1" name="Rectangle 46"/>
              <p:cNvSpPr>
                <a:spLocks noChangeArrowheads="1"/>
              </p:cNvSpPr>
              <p:nvPr/>
            </p:nvSpPr>
            <p:spPr bwMode="auto">
              <a:xfrm>
                <a:off x="5585" y="1378"/>
                <a:ext cx="31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Indoor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47"/>
              <p:cNvSpPr>
                <a:spLocks noChangeArrowheads="1"/>
              </p:cNvSpPr>
              <p:nvPr/>
            </p:nvSpPr>
            <p:spPr bwMode="auto">
              <a:xfrm>
                <a:off x="5594" y="1484"/>
                <a:ext cx="27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Urban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48"/>
              <p:cNvSpPr>
                <a:spLocks noChangeArrowheads="1"/>
              </p:cNvSpPr>
              <p:nvPr/>
            </p:nvSpPr>
            <p:spPr bwMode="auto">
              <a:xfrm>
                <a:off x="3254" y="1712"/>
                <a:ext cx="12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en-US" sz="1000" b="1" dirty="0" smtClean="0">
                    <a:solidFill>
                      <a:srgbClr val="FFFFFF"/>
                    </a:solidFill>
                    <a:latin typeface="Calibri" pitchFamily="34" charset="0"/>
                  </a:rPr>
                  <a:t>Red</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Rectangle 49"/>
              <p:cNvSpPr>
                <a:spLocks noChangeArrowheads="1"/>
              </p:cNvSpPr>
              <p:nvPr/>
            </p:nvSpPr>
            <p:spPr bwMode="auto">
              <a:xfrm>
                <a:off x="3604" y="1667"/>
                <a:ext cx="1947"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Calibri" pitchFamily="34" charset="0"/>
                    <a:cs typeface="Arial" pitchFamily="34" charset="0"/>
                  </a:rPr>
                  <a:t>Sufficient signal strength to provide adequate service for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50"/>
              <p:cNvSpPr>
                <a:spLocks noChangeArrowheads="1"/>
              </p:cNvSpPr>
              <p:nvPr/>
            </p:nvSpPr>
            <p:spPr bwMode="auto">
              <a:xfrm>
                <a:off x="3624" y="1765"/>
                <a:ext cx="1891"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FFFFFF"/>
                    </a:solidFill>
                    <a:effectLst/>
                    <a:latin typeface="Calibri" pitchFamily="34" charset="0"/>
                    <a:cs typeface="Arial" pitchFamily="34" charset="0"/>
                  </a:rPr>
                  <a:t>indoor use of a hand portable mobile in suburban areas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6" name="Rectangle 51"/>
              <p:cNvSpPr>
                <a:spLocks noChangeArrowheads="1"/>
              </p:cNvSpPr>
              <p:nvPr/>
            </p:nvSpPr>
            <p:spPr bwMode="auto">
              <a:xfrm>
                <a:off x="5585" y="1659"/>
                <a:ext cx="31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FFFFFF"/>
                    </a:solidFill>
                    <a:effectLst/>
                    <a:latin typeface="Calibri" pitchFamily="34" charset="0"/>
                    <a:cs typeface="Arial" pitchFamily="34" charset="0"/>
                  </a:rPr>
                  <a:t>Indoor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7" name="Rectangle 52"/>
              <p:cNvSpPr>
                <a:spLocks noChangeArrowheads="1"/>
              </p:cNvSpPr>
              <p:nvPr/>
            </p:nvSpPr>
            <p:spPr bwMode="auto">
              <a:xfrm>
                <a:off x="5535" y="1765"/>
                <a:ext cx="399"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FFFFFF"/>
                    </a:solidFill>
                    <a:effectLst/>
                    <a:latin typeface="Calibri" pitchFamily="34" charset="0"/>
                    <a:cs typeface="Arial" pitchFamily="34" charset="0"/>
                  </a:rPr>
                  <a:t>Suburban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53"/>
              <p:cNvSpPr>
                <a:spLocks noChangeArrowheads="1"/>
              </p:cNvSpPr>
              <p:nvPr/>
            </p:nvSpPr>
            <p:spPr bwMode="auto">
              <a:xfrm>
                <a:off x="3226" y="1989"/>
                <a:ext cx="270"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Green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54"/>
              <p:cNvSpPr>
                <a:spLocks noChangeArrowheads="1"/>
              </p:cNvSpPr>
              <p:nvPr/>
            </p:nvSpPr>
            <p:spPr bwMode="auto">
              <a:xfrm>
                <a:off x="3542" y="1944"/>
                <a:ext cx="2081"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Sufficient signal strength to provide adequate service for use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0" name="Rectangle 55"/>
              <p:cNvSpPr>
                <a:spLocks noChangeArrowheads="1"/>
              </p:cNvSpPr>
              <p:nvPr/>
            </p:nvSpPr>
            <p:spPr bwMode="auto">
              <a:xfrm>
                <a:off x="3963" y="2042"/>
                <a:ext cx="1167"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of a hand portable mobile in a car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1" name="Rectangle 56"/>
              <p:cNvSpPr>
                <a:spLocks noChangeArrowheads="1"/>
              </p:cNvSpPr>
              <p:nvPr/>
            </p:nvSpPr>
            <p:spPr bwMode="auto">
              <a:xfrm>
                <a:off x="5600" y="1989"/>
                <a:ext cx="258"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In Car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2" name="Rectangle 57"/>
              <p:cNvSpPr>
                <a:spLocks noChangeArrowheads="1"/>
              </p:cNvSpPr>
              <p:nvPr/>
            </p:nvSpPr>
            <p:spPr bwMode="auto">
              <a:xfrm>
                <a:off x="3215" y="2261"/>
                <a:ext cx="294"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Yellow</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3" name="Rectangle 58"/>
              <p:cNvSpPr>
                <a:spLocks noChangeArrowheads="1"/>
              </p:cNvSpPr>
              <p:nvPr/>
            </p:nvSpPr>
            <p:spPr bwMode="auto">
              <a:xfrm>
                <a:off x="3604" y="2216"/>
                <a:ext cx="1947"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Sufficient signal strength to provide adequate service for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4" name="Rectangle 59"/>
              <p:cNvSpPr>
                <a:spLocks noChangeArrowheads="1"/>
              </p:cNvSpPr>
              <p:nvPr/>
            </p:nvSpPr>
            <p:spPr bwMode="auto">
              <a:xfrm>
                <a:off x="3877" y="2314"/>
                <a:ext cx="1351"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Calibri" pitchFamily="34" charset="0"/>
                    <a:cs typeface="Arial" pitchFamily="34" charset="0"/>
                  </a:rPr>
                  <a:t>outdoor use of a hand portable mobile.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55" name="Rectangle 60"/>
              <p:cNvSpPr>
                <a:spLocks noChangeArrowheads="1"/>
              </p:cNvSpPr>
              <p:nvPr/>
            </p:nvSpPr>
            <p:spPr bwMode="auto">
              <a:xfrm>
                <a:off x="5554" y="2261"/>
                <a:ext cx="358"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Outdoor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2" name="Rectangle 61"/>
              <p:cNvSpPr>
                <a:spLocks noChangeArrowheads="1"/>
              </p:cNvSpPr>
              <p:nvPr/>
            </p:nvSpPr>
            <p:spPr bwMode="auto">
              <a:xfrm>
                <a:off x="3280" y="2485"/>
                <a:ext cx="17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No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3" name="Rectangle 62"/>
              <p:cNvSpPr>
                <a:spLocks noChangeArrowheads="1"/>
              </p:cNvSpPr>
              <p:nvPr/>
            </p:nvSpPr>
            <p:spPr bwMode="auto">
              <a:xfrm>
                <a:off x="3217" y="2591"/>
                <a:ext cx="288"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Colour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4" name="Rectangle 63"/>
              <p:cNvSpPr>
                <a:spLocks noChangeArrowheads="1"/>
              </p:cNvSpPr>
              <p:nvPr/>
            </p:nvSpPr>
            <p:spPr bwMode="auto">
              <a:xfrm>
                <a:off x="3574" y="2538"/>
                <a:ext cx="2009"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Insufficient signal strength to provide reliable service.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5" name="Rectangle 64"/>
              <p:cNvSpPr>
                <a:spLocks noChangeArrowheads="1"/>
              </p:cNvSpPr>
              <p:nvPr/>
            </p:nvSpPr>
            <p:spPr bwMode="auto">
              <a:xfrm>
                <a:off x="5650" y="2485"/>
                <a:ext cx="172"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No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6" name="Rectangle 65"/>
              <p:cNvSpPr>
                <a:spLocks noChangeArrowheads="1"/>
              </p:cNvSpPr>
              <p:nvPr/>
            </p:nvSpPr>
            <p:spPr bwMode="auto">
              <a:xfrm>
                <a:off x="5541" y="2591"/>
                <a:ext cx="387" cy="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Calibri" pitchFamily="34" charset="0"/>
                    <a:cs typeface="Arial" pitchFamily="34" charset="0"/>
                  </a:rPr>
                  <a:t>Coverage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9" name="Rectangle 68"/>
              <p:cNvSpPr>
                <a:spLocks noChangeArrowheads="1"/>
              </p:cNvSpPr>
              <p:nvPr/>
            </p:nvSpPr>
            <p:spPr bwMode="auto">
              <a:xfrm>
                <a:off x="4065" y="835"/>
                <a:ext cx="505"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itchFamily="34" charset="0"/>
                    <a:cs typeface="Arial" pitchFamily="34" charset="0"/>
                  </a:rPr>
                  <a:t>Key for Plots</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703" name="Rectangle 132"/>
              <p:cNvSpPr>
                <a:spLocks noChangeArrowheads="1"/>
              </p:cNvSpPr>
              <p:nvPr/>
            </p:nvSpPr>
            <p:spPr bwMode="auto">
              <a:xfrm>
                <a:off x="3154" y="990"/>
                <a:ext cx="13" cy="3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04" name="Line 133"/>
              <p:cNvSpPr>
                <a:spLocks noChangeShapeType="1"/>
              </p:cNvSpPr>
              <p:nvPr/>
            </p:nvSpPr>
            <p:spPr bwMode="auto">
              <a:xfrm>
                <a:off x="3490" y="1003"/>
                <a:ext cx="0" cy="3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05" name="Rectangle 134"/>
              <p:cNvSpPr>
                <a:spLocks noChangeArrowheads="1"/>
              </p:cNvSpPr>
              <p:nvPr/>
            </p:nvSpPr>
            <p:spPr bwMode="auto">
              <a:xfrm>
                <a:off x="3490" y="1003"/>
                <a:ext cx="7" cy="3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06" name="Line 135"/>
              <p:cNvSpPr>
                <a:spLocks noChangeShapeType="1"/>
              </p:cNvSpPr>
              <p:nvPr/>
            </p:nvSpPr>
            <p:spPr bwMode="auto">
              <a:xfrm>
                <a:off x="5475" y="1003"/>
                <a:ext cx="0" cy="3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07" name="Rectangle 136"/>
              <p:cNvSpPr>
                <a:spLocks noChangeArrowheads="1"/>
              </p:cNvSpPr>
              <p:nvPr/>
            </p:nvSpPr>
            <p:spPr bwMode="auto">
              <a:xfrm>
                <a:off x="5475" y="1003"/>
                <a:ext cx="7" cy="3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08" name="Rectangle 137"/>
              <p:cNvSpPr>
                <a:spLocks noChangeArrowheads="1"/>
              </p:cNvSpPr>
              <p:nvPr/>
            </p:nvSpPr>
            <p:spPr bwMode="auto">
              <a:xfrm>
                <a:off x="5908" y="1003"/>
                <a:ext cx="13" cy="33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09" name="Line 138"/>
              <p:cNvSpPr>
                <a:spLocks noChangeShapeType="1"/>
              </p:cNvSpPr>
              <p:nvPr/>
            </p:nvSpPr>
            <p:spPr bwMode="auto">
              <a:xfrm>
                <a:off x="3157" y="1338"/>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10" name="Rectangle 139"/>
              <p:cNvSpPr>
                <a:spLocks noChangeArrowheads="1"/>
              </p:cNvSpPr>
              <p:nvPr/>
            </p:nvSpPr>
            <p:spPr bwMode="auto">
              <a:xfrm>
                <a:off x="3157" y="1338"/>
                <a:ext cx="7"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1" name="Line 140"/>
              <p:cNvSpPr>
                <a:spLocks noChangeShapeType="1"/>
              </p:cNvSpPr>
              <p:nvPr/>
            </p:nvSpPr>
            <p:spPr bwMode="auto">
              <a:xfrm>
                <a:off x="3490" y="1338"/>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12" name="Rectangle 141"/>
              <p:cNvSpPr>
                <a:spLocks noChangeArrowheads="1"/>
              </p:cNvSpPr>
              <p:nvPr/>
            </p:nvSpPr>
            <p:spPr bwMode="auto">
              <a:xfrm>
                <a:off x="3490" y="1338"/>
                <a:ext cx="7"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3" name="Line 142"/>
              <p:cNvSpPr>
                <a:spLocks noChangeShapeType="1"/>
              </p:cNvSpPr>
              <p:nvPr/>
            </p:nvSpPr>
            <p:spPr bwMode="auto">
              <a:xfrm>
                <a:off x="5475" y="1338"/>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14" name="Rectangle 143"/>
              <p:cNvSpPr>
                <a:spLocks noChangeArrowheads="1"/>
              </p:cNvSpPr>
              <p:nvPr/>
            </p:nvSpPr>
            <p:spPr bwMode="auto">
              <a:xfrm>
                <a:off x="5475" y="1338"/>
                <a:ext cx="7"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5" name="Line 144"/>
              <p:cNvSpPr>
                <a:spLocks noChangeShapeType="1"/>
              </p:cNvSpPr>
              <p:nvPr/>
            </p:nvSpPr>
            <p:spPr bwMode="auto">
              <a:xfrm>
                <a:off x="5911" y="1338"/>
                <a:ext cx="0" cy="2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16" name="Rectangle 145"/>
              <p:cNvSpPr>
                <a:spLocks noChangeArrowheads="1"/>
              </p:cNvSpPr>
              <p:nvPr/>
            </p:nvSpPr>
            <p:spPr bwMode="auto">
              <a:xfrm>
                <a:off x="5911" y="1338"/>
                <a:ext cx="7" cy="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7" name="Rectangle 146"/>
              <p:cNvSpPr>
                <a:spLocks noChangeArrowheads="1"/>
              </p:cNvSpPr>
              <p:nvPr/>
            </p:nvSpPr>
            <p:spPr bwMode="auto">
              <a:xfrm>
                <a:off x="3154" y="1362"/>
                <a:ext cx="13" cy="2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18" name="Line 147"/>
              <p:cNvSpPr>
                <a:spLocks noChangeShapeType="1"/>
              </p:cNvSpPr>
              <p:nvPr/>
            </p:nvSpPr>
            <p:spPr bwMode="auto">
              <a:xfrm>
                <a:off x="3490" y="1375"/>
                <a:ext cx="0" cy="2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19" name="Rectangle 148"/>
              <p:cNvSpPr>
                <a:spLocks noChangeArrowheads="1"/>
              </p:cNvSpPr>
              <p:nvPr/>
            </p:nvSpPr>
            <p:spPr bwMode="auto">
              <a:xfrm>
                <a:off x="3490" y="1375"/>
                <a:ext cx="7" cy="2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0" name="Line 149"/>
              <p:cNvSpPr>
                <a:spLocks noChangeShapeType="1"/>
              </p:cNvSpPr>
              <p:nvPr/>
            </p:nvSpPr>
            <p:spPr bwMode="auto">
              <a:xfrm>
                <a:off x="5475" y="1375"/>
                <a:ext cx="0" cy="21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21" name="Rectangle 150"/>
              <p:cNvSpPr>
                <a:spLocks noChangeArrowheads="1"/>
              </p:cNvSpPr>
              <p:nvPr/>
            </p:nvSpPr>
            <p:spPr bwMode="auto">
              <a:xfrm>
                <a:off x="5475" y="1375"/>
                <a:ext cx="7" cy="2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2" name="Rectangle 151"/>
              <p:cNvSpPr>
                <a:spLocks noChangeArrowheads="1"/>
              </p:cNvSpPr>
              <p:nvPr/>
            </p:nvSpPr>
            <p:spPr bwMode="auto">
              <a:xfrm>
                <a:off x="5908" y="1375"/>
                <a:ext cx="13" cy="2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3" name="Line 152"/>
              <p:cNvSpPr>
                <a:spLocks noChangeShapeType="1"/>
              </p:cNvSpPr>
              <p:nvPr/>
            </p:nvSpPr>
            <p:spPr bwMode="auto">
              <a:xfrm>
                <a:off x="3157" y="1600"/>
                <a:ext cx="0" cy="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24" name="Rectangle 153"/>
              <p:cNvSpPr>
                <a:spLocks noChangeArrowheads="1"/>
              </p:cNvSpPr>
              <p:nvPr/>
            </p:nvSpPr>
            <p:spPr bwMode="auto">
              <a:xfrm>
                <a:off x="3157" y="1600"/>
                <a:ext cx="7" cy="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5" name="Line 154"/>
              <p:cNvSpPr>
                <a:spLocks noChangeShapeType="1"/>
              </p:cNvSpPr>
              <p:nvPr/>
            </p:nvSpPr>
            <p:spPr bwMode="auto">
              <a:xfrm>
                <a:off x="3490" y="1600"/>
                <a:ext cx="0" cy="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26" name="Rectangle 155"/>
              <p:cNvSpPr>
                <a:spLocks noChangeArrowheads="1"/>
              </p:cNvSpPr>
              <p:nvPr/>
            </p:nvSpPr>
            <p:spPr bwMode="auto">
              <a:xfrm>
                <a:off x="3490" y="1600"/>
                <a:ext cx="7" cy="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7" name="Line 156"/>
              <p:cNvSpPr>
                <a:spLocks noChangeShapeType="1"/>
              </p:cNvSpPr>
              <p:nvPr/>
            </p:nvSpPr>
            <p:spPr bwMode="auto">
              <a:xfrm>
                <a:off x="5475" y="1600"/>
                <a:ext cx="0" cy="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28" name="Rectangle 157"/>
              <p:cNvSpPr>
                <a:spLocks noChangeArrowheads="1"/>
              </p:cNvSpPr>
              <p:nvPr/>
            </p:nvSpPr>
            <p:spPr bwMode="auto">
              <a:xfrm>
                <a:off x="5475" y="1600"/>
                <a:ext cx="7" cy="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29" name="Line 158"/>
              <p:cNvSpPr>
                <a:spLocks noChangeShapeType="1"/>
              </p:cNvSpPr>
              <p:nvPr/>
            </p:nvSpPr>
            <p:spPr bwMode="auto">
              <a:xfrm>
                <a:off x="5911" y="1600"/>
                <a:ext cx="0" cy="4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30" name="Rectangle 159"/>
              <p:cNvSpPr>
                <a:spLocks noChangeArrowheads="1"/>
              </p:cNvSpPr>
              <p:nvPr/>
            </p:nvSpPr>
            <p:spPr bwMode="auto">
              <a:xfrm>
                <a:off x="5911" y="1600"/>
                <a:ext cx="7" cy="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1" name="Rectangle 160"/>
              <p:cNvSpPr>
                <a:spLocks noChangeArrowheads="1"/>
              </p:cNvSpPr>
              <p:nvPr/>
            </p:nvSpPr>
            <p:spPr bwMode="auto">
              <a:xfrm>
                <a:off x="3154" y="1644"/>
                <a:ext cx="13" cy="2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2" name="Line 161"/>
              <p:cNvSpPr>
                <a:spLocks noChangeShapeType="1"/>
              </p:cNvSpPr>
              <p:nvPr/>
            </p:nvSpPr>
            <p:spPr bwMode="auto">
              <a:xfrm>
                <a:off x="3490" y="1657"/>
                <a:ext cx="0" cy="2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33" name="Rectangle 162"/>
              <p:cNvSpPr>
                <a:spLocks noChangeArrowheads="1"/>
              </p:cNvSpPr>
              <p:nvPr/>
            </p:nvSpPr>
            <p:spPr bwMode="auto">
              <a:xfrm>
                <a:off x="3490" y="1657"/>
                <a:ext cx="7" cy="2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4" name="Line 163"/>
              <p:cNvSpPr>
                <a:spLocks noChangeShapeType="1"/>
              </p:cNvSpPr>
              <p:nvPr/>
            </p:nvSpPr>
            <p:spPr bwMode="auto">
              <a:xfrm>
                <a:off x="5475" y="1657"/>
                <a:ext cx="0" cy="2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35" name="Rectangle 164"/>
              <p:cNvSpPr>
                <a:spLocks noChangeArrowheads="1"/>
              </p:cNvSpPr>
              <p:nvPr/>
            </p:nvSpPr>
            <p:spPr bwMode="auto">
              <a:xfrm>
                <a:off x="5475" y="1657"/>
                <a:ext cx="7" cy="2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6" name="Rectangle 165"/>
              <p:cNvSpPr>
                <a:spLocks noChangeArrowheads="1"/>
              </p:cNvSpPr>
              <p:nvPr/>
            </p:nvSpPr>
            <p:spPr bwMode="auto">
              <a:xfrm>
                <a:off x="5908" y="1657"/>
                <a:ext cx="13" cy="2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7" name="Line 166"/>
              <p:cNvSpPr>
                <a:spLocks noChangeShapeType="1"/>
              </p:cNvSpPr>
              <p:nvPr/>
            </p:nvSpPr>
            <p:spPr bwMode="auto">
              <a:xfrm>
                <a:off x="3157" y="1881"/>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38" name="Rectangle 167"/>
              <p:cNvSpPr>
                <a:spLocks noChangeArrowheads="1"/>
              </p:cNvSpPr>
              <p:nvPr/>
            </p:nvSpPr>
            <p:spPr bwMode="auto">
              <a:xfrm>
                <a:off x="3157" y="1881"/>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39" name="Line 168"/>
              <p:cNvSpPr>
                <a:spLocks noChangeShapeType="1"/>
              </p:cNvSpPr>
              <p:nvPr/>
            </p:nvSpPr>
            <p:spPr bwMode="auto">
              <a:xfrm>
                <a:off x="3490" y="1881"/>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40" name="Rectangle 169"/>
              <p:cNvSpPr>
                <a:spLocks noChangeArrowheads="1"/>
              </p:cNvSpPr>
              <p:nvPr/>
            </p:nvSpPr>
            <p:spPr bwMode="auto">
              <a:xfrm>
                <a:off x="3490" y="1881"/>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1" name="Line 170"/>
              <p:cNvSpPr>
                <a:spLocks noChangeShapeType="1"/>
              </p:cNvSpPr>
              <p:nvPr/>
            </p:nvSpPr>
            <p:spPr bwMode="auto">
              <a:xfrm>
                <a:off x="5475" y="1881"/>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42" name="Rectangle 171"/>
              <p:cNvSpPr>
                <a:spLocks noChangeArrowheads="1"/>
              </p:cNvSpPr>
              <p:nvPr/>
            </p:nvSpPr>
            <p:spPr bwMode="auto">
              <a:xfrm>
                <a:off x="5475" y="1881"/>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3" name="Line 172"/>
              <p:cNvSpPr>
                <a:spLocks noChangeShapeType="1"/>
              </p:cNvSpPr>
              <p:nvPr/>
            </p:nvSpPr>
            <p:spPr bwMode="auto">
              <a:xfrm>
                <a:off x="5911" y="1881"/>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44" name="Rectangle 173"/>
              <p:cNvSpPr>
                <a:spLocks noChangeArrowheads="1"/>
              </p:cNvSpPr>
              <p:nvPr/>
            </p:nvSpPr>
            <p:spPr bwMode="auto">
              <a:xfrm>
                <a:off x="5911" y="1881"/>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5" name="Rectangle 174"/>
              <p:cNvSpPr>
                <a:spLocks noChangeArrowheads="1"/>
              </p:cNvSpPr>
              <p:nvPr/>
            </p:nvSpPr>
            <p:spPr bwMode="auto">
              <a:xfrm>
                <a:off x="3154" y="1926"/>
                <a:ext cx="1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6" name="Line 175"/>
              <p:cNvSpPr>
                <a:spLocks noChangeShapeType="1"/>
              </p:cNvSpPr>
              <p:nvPr/>
            </p:nvSpPr>
            <p:spPr bwMode="auto">
              <a:xfrm>
                <a:off x="3490" y="1939"/>
                <a:ext cx="0" cy="20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47" name="Rectangle 176"/>
              <p:cNvSpPr>
                <a:spLocks noChangeArrowheads="1"/>
              </p:cNvSpPr>
              <p:nvPr/>
            </p:nvSpPr>
            <p:spPr bwMode="auto">
              <a:xfrm>
                <a:off x="3490" y="1939"/>
                <a:ext cx="7"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48" name="Line 177"/>
              <p:cNvSpPr>
                <a:spLocks noChangeShapeType="1"/>
              </p:cNvSpPr>
              <p:nvPr/>
            </p:nvSpPr>
            <p:spPr bwMode="auto">
              <a:xfrm>
                <a:off x="5475" y="1939"/>
                <a:ext cx="0" cy="20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49" name="Rectangle 178"/>
              <p:cNvSpPr>
                <a:spLocks noChangeArrowheads="1"/>
              </p:cNvSpPr>
              <p:nvPr/>
            </p:nvSpPr>
            <p:spPr bwMode="auto">
              <a:xfrm>
                <a:off x="5475" y="1939"/>
                <a:ext cx="7"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0" name="Rectangle 179"/>
              <p:cNvSpPr>
                <a:spLocks noChangeArrowheads="1"/>
              </p:cNvSpPr>
              <p:nvPr/>
            </p:nvSpPr>
            <p:spPr bwMode="auto">
              <a:xfrm>
                <a:off x="5908" y="1939"/>
                <a:ext cx="13" cy="2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1" name="Line 180"/>
              <p:cNvSpPr>
                <a:spLocks noChangeShapeType="1"/>
              </p:cNvSpPr>
              <p:nvPr/>
            </p:nvSpPr>
            <p:spPr bwMode="auto">
              <a:xfrm>
                <a:off x="3157" y="2153"/>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52" name="Rectangle 181"/>
              <p:cNvSpPr>
                <a:spLocks noChangeArrowheads="1"/>
              </p:cNvSpPr>
              <p:nvPr/>
            </p:nvSpPr>
            <p:spPr bwMode="auto">
              <a:xfrm>
                <a:off x="3157" y="2153"/>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3" name="Line 182"/>
              <p:cNvSpPr>
                <a:spLocks noChangeShapeType="1"/>
              </p:cNvSpPr>
              <p:nvPr/>
            </p:nvSpPr>
            <p:spPr bwMode="auto">
              <a:xfrm>
                <a:off x="3490" y="2153"/>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54" name="Rectangle 183"/>
              <p:cNvSpPr>
                <a:spLocks noChangeArrowheads="1"/>
              </p:cNvSpPr>
              <p:nvPr/>
            </p:nvSpPr>
            <p:spPr bwMode="auto">
              <a:xfrm>
                <a:off x="3490" y="2153"/>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5" name="Line 184"/>
              <p:cNvSpPr>
                <a:spLocks noChangeShapeType="1"/>
              </p:cNvSpPr>
              <p:nvPr/>
            </p:nvSpPr>
            <p:spPr bwMode="auto">
              <a:xfrm>
                <a:off x="5475" y="2153"/>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56" name="Rectangle 185"/>
              <p:cNvSpPr>
                <a:spLocks noChangeArrowheads="1"/>
              </p:cNvSpPr>
              <p:nvPr/>
            </p:nvSpPr>
            <p:spPr bwMode="auto">
              <a:xfrm>
                <a:off x="5475" y="2153"/>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7" name="Line 186"/>
              <p:cNvSpPr>
                <a:spLocks noChangeShapeType="1"/>
              </p:cNvSpPr>
              <p:nvPr/>
            </p:nvSpPr>
            <p:spPr bwMode="auto">
              <a:xfrm>
                <a:off x="5911" y="2153"/>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58" name="Rectangle 187"/>
              <p:cNvSpPr>
                <a:spLocks noChangeArrowheads="1"/>
              </p:cNvSpPr>
              <p:nvPr/>
            </p:nvSpPr>
            <p:spPr bwMode="auto">
              <a:xfrm>
                <a:off x="5911" y="2153"/>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59" name="Rectangle 188"/>
              <p:cNvSpPr>
                <a:spLocks noChangeArrowheads="1"/>
              </p:cNvSpPr>
              <p:nvPr/>
            </p:nvSpPr>
            <p:spPr bwMode="auto">
              <a:xfrm>
                <a:off x="3154" y="2198"/>
                <a:ext cx="13" cy="22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0" name="Line 189"/>
              <p:cNvSpPr>
                <a:spLocks noChangeShapeType="1"/>
              </p:cNvSpPr>
              <p:nvPr/>
            </p:nvSpPr>
            <p:spPr bwMode="auto">
              <a:xfrm>
                <a:off x="3490" y="2211"/>
                <a:ext cx="0" cy="20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61" name="Rectangle 190"/>
              <p:cNvSpPr>
                <a:spLocks noChangeArrowheads="1"/>
              </p:cNvSpPr>
              <p:nvPr/>
            </p:nvSpPr>
            <p:spPr bwMode="auto">
              <a:xfrm>
                <a:off x="3490" y="2211"/>
                <a:ext cx="7"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2" name="Line 191"/>
              <p:cNvSpPr>
                <a:spLocks noChangeShapeType="1"/>
              </p:cNvSpPr>
              <p:nvPr/>
            </p:nvSpPr>
            <p:spPr bwMode="auto">
              <a:xfrm>
                <a:off x="5475" y="2211"/>
                <a:ext cx="0" cy="20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63" name="Rectangle 192"/>
              <p:cNvSpPr>
                <a:spLocks noChangeArrowheads="1"/>
              </p:cNvSpPr>
              <p:nvPr/>
            </p:nvSpPr>
            <p:spPr bwMode="auto">
              <a:xfrm>
                <a:off x="5475" y="2211"/>
                <a:ext cx="7" cy="20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4" name="Rectangle 193"/>
              <p:cNvSpPr>
                <a:spLocks noChangeArrowheads="1"/>
              </p:cNvSpPr>
              <p:nvPr/>
            </p:nvSpPr>
            <p:spPr bwMode="auto">
              <a:xfrm>
                <a:off x="5908" y="2211"/>
                <a:ext cx="13" cy="2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5" name="Line 194"/>
              <p:cNvSpPr>
                <a:spLocks noChangeShapeType="1"/>
              </p:cNvSpPr>
              <p:nvPr/>
            </p:nvSpPr>
            <p:spPr bwMode="auto">
              <a:xfrm>
                <a:off x="3157" y="2425"/>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66" name="Rectangle 195"/>
              <p:cNvSpPr>
                <a:spLocks noChangeArrowheads="1"/>
              </p:cNvSpPr>
              <p:nvPr/>
            </p:nvSpPr>
            <p:spPr bwMode="auto">
              <a:xfrm>
                <a:off x="3157" y="2425"/>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7" name="Line 196"/>
              <p:cNvSpPr>
                <a:spLocks noChangeShapeType="1"/>
              </p:cNvSpPr>
              <p:nvPr/>
            </p:nvSpPr>
            <p:spPr bwMode="auto">
              <a:xfrm>
                <a:off x="3490" y="2425"/>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68" name="Rectangle 197"/>
              <p:cNvSpPr>
                <a:spLocks noChangeArrowheads="1"/>
              </p:cNvSpPr>
              <p:nvPr/>
            </p:nvSpPr>
            <p:spPr bwMode="auto">
              <a:xfrm>
                <a:off x="3490" y="2425"/>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69" name="Line 198"/>
              <p:cNvSpPr>
                <a:spLocks noChangeShapeType="1"/>
              </p:cNvSpPr>
              <p:nvPr/>
            </p:nvSpPr>
            <p:spPr bwMode="auto">
              <a:xfrm>
                <a:off x="5475" y="2425"/>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70" name="Rectangle 199"/>
              <p:cNvSpPr>
                <a:spLocks noChangeArrowheads="1"/>
              </p:cNvSpPr>
              <p:nvPr/>
            </p:nvSpPr>
            <p:spPr bwMode="auto">
              <a:xfrm>
                <a:off x="5475" y="2425"/>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71" name="Line 200"/>
              <p:cNvSpPr>
                <a:spLocks noChangeShapeType="1"/>
              </p:cNvSpPr>
              <p:nvPr/>
            </p:nvSpPr>
            <p:spPr bwMode="auto">
              <a:xfrm>
                <a:off x="5911" y="2425"/>
                <a:ext cx="0" cy="4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72" name="Rectangle 201"/>
              <p:cNvSpPr>
                <a:spLocks noChangeArrowheads="1"/>
              </p:cNvSpPr>
              <p:nvPr/>
            </p:nvSpPr>
            <p:spPr bwMode="auto">
              <a:xfrm>
                <a:off x="5911" y="2425"/>
                <a:ext cx="7" cy="4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73" name="Rectangle 202"/>
              <p:cNvSpPr>
                <a:spLocks noChangeArrowheads="1"/>
              </p:cNvSpPr>
              <p:nvPr/>
            </p:nvSpPr>
            <p:spPr bwMode="auto">
              <a:xfrm>
                <a:off x="3154" y="2470"/>
                <a:ext cx="13" cy="23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774" name="Line 203"/>
              <p:cNvSpPr>
                <a:spLocks noChangeShapeType="1"/>
              </p:cNvSpPr>
              <p:nvPr/>
            </p:nvSpPr>
            <p:spPr bwMode="auto">
              <a:xfrm>
                <a:off x="3490" y="2483"/>
                <a:ext cx="0" cy="2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775" name="Rectangle 204"/>
              <p:cNvSpPr>
                <a:spLocks noChangeArrowheads="1"/>
              </p:cNvSpPr>
              <p:nvPr/>
            </p:nvSpPr>
            <p:spPr bwMode="auto">
              <a:xfrm>
                <a:off x="3490" y="2483"/>
                <a:ext cx="7" cy="2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5" name="Line 206"/>
            <p:cNvSpPr>
              <a:spLocks noChangeShapeType="1"/>
            </p:cNvSpPr>
            <p:nvPr/>
          </p:nvSpPr>
          <p:spPr bwMode="auto">
            <a:xfrm>
              <a:off x="5475" y="2483"/>
              <a:ext cx="0" cy="211"/>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Rectangle 207"/>
            <p:cNvSpPr>
              <a:spLocks noChangeArrowheads="1"/>
            </p:cNvSpPr>
            <p:nvPr/>
          </p:nvSpPr>
          <p:spPr bwMode="auto">
            <a:xfrm>
              <a:off x="5475" y="2483"/>
              <a:ext cx="7" cy="2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7" name="Rectangle 208"/>
            <p:cNvSpPr>
              <a:spLocks noChangeArrowheads="1"/>
            </p:cNvSpPr>
            <p:nvPr/>
          </p:nvSpPr>
          <p:spPr bwMode="auto">
            <a:xfrm>
              <a:off x="5908" y="2483"/>
              <a:ext cx="13" cy="22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8" name="Rectangle 219"/>
            <p:cNvSpPr>
              <a:spLocks noChangeArrowheads="1"/>
            </p:cNvSpPr>
            <p:nvPr/>
          </p:nvSpPr>
          <p:spPr bwMode="auto">
            <a:xfrm>
              <a:off x="3167" y="990"/>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 name="Rectangle 220"/>
            <p:cNvSpPr>
              <a:spLocks noChangeArrowheads="1"/>
            </p:cNvSpPr>
            <p:nvPr/>
          </p:nvSpPr>
          <p:spPr bwMode="auto">
            <a:xfrm>
              <a:off x="3167" y="1325"/>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0" name="Rectangle 221"/>
            <p:cNvSpPr>
              <a:spLocks noChangeArrowheads="1"/>
            </p:cNvSpPr>
            <p:nvPr/>
          </p:nvSpPr>
          <p:spPr bwMode="auto">
            <a:xfrm>
              <a:off x="3167" y="1362"/>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1" name="Rectangle 222"/>
            <p:cNvSpPr>
              <a:spLocks noChangeArrowheads="1"/>
            </p:cNvSpPr>
            <p:nvPr/>
          </p:nvSpPr>
          <p:spPr bwMode="auto">
            <a:xfrm>
              <a:off x="3167" y="1587"/>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Rectangle 223"/>
            <p:cNvSpPr>
              <a:spLocks noChangeArrowheads="1"/>
            </p:cNvSpPr>
            <p:nvPr/>
          </p:nvSpPr>
          <p:spPr bwMode="auto">
            <a:xfrm>
              <a:off x="3167" y="1644"/>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Rectangle 224"/>
            <p:cNvSpPr>
              <a:spLocks noChangeArrowheads="1"/>
            </p:cNvSpPr>
            <p:nvPr/>
          </p:nvSpPr>
          <p:spPr bwMode="auto">
            <a:xfrm>
              <a:off x="3167" y="1868"/>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4" name="Rectangle 225"/>
            <p:cNvSpPr>
              <a:spLocks noChangeArrowheads="1"/>
            </p:cNvSpPr>
            <p:nvPr/>
          </p:nvSpPr>
          <p:spPr bwMode="auto">
            <a:xfrm>
              <a:off x="3167" y="1926"/>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Rectangle 226"/>
            <p:cNvSpPr>
              <a:spLocks noChangeArrowheads="1"/>
            </p:cNvSpPr>
            <p:nvPr/>
          </p:nvSpPr>
          <p:spPr bwMode="auto">
            <a:xfrm>
              <a:off x="3167" y="2140"/>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Rectangle 227"/>
            <p:cNvSpPr>
              <a:spLocks noChangeArrowheads="1"/>
            </p:cNvSpPr>
            <p:nvPr/>
          </p:nvSpPr>
          <p:spPr bwMode="auto">
            <a:xfrm>
              <a:off x="3167" y="2198"/>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Rectangle 228"/>
            <p:cNvSpPr>
              <a:spLocks noChangeArrowheads="1"/>
            </p:cNvSpPr>
            <p:nvPr/>
          </p:nvSpPr>
          <p:spPr bwMode="auto">
            <a:xfrm>
              <a:off x="3167" y="2412"/>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8" name="Rectangle 229"/>
            <p:cNvSpPr>
              <a:spLocks noChangeArrowheads="1"/>
            </p:cNvSpPr>
            <p:nvPr/>
          </p:nvSpPr>
          <p:spPr bwMode="auto">
            <a:xfrm>
              <a:off x="3167" y="2470"/>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9" name="Rectangle 230"/>
            <p:cNvSpPr>
              <a:spLocks noChangeArrowheads="1"/>
            </p:cNvSpPr>
            <p:nvPr/>
          </p:nvSpPr>
          <p:spPr bwMode="auto">
            <a:xfrm>
              <a:off x="3167" y="2694"/>
              <a:ext cx="2754" cy="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4303713" y="234950"/>
            <a:ext cx="1746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700" b="1">
              <a:solidFill>
                <a:srgbClr val="000000"/>
              </a:solidFill>
            </a:endParaRPr>
          </a:p>
        </p:txBody>
      </p:sp>
      <p:sp>
        <p:nvSpPr>
          <p:cNvPr id="26627" name="Text Box 8"/>
          <p:cNvSpPr txBox="1">
            <a:spLocks noChangeArrowheads="1"/>
          </p:cNvSpPr>
          <p:nvPr/>
        </p:nvSpPr>
        <p:spPr bwMode="auto">
          <a:xfrm>
            <a:off x="632520" y="234950"/>
            <a:ext cx="88569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ctr"/>
            <a:r>
              <a:rPr lang="en-GB" altLang="en-US" dirty="0" smtClean="0">
                <a:latin typeface="Calibri" pitchFamily="34" charset="0"/>
              </a:rPr>
              <a:t>Vodafone Present 3G </a:t>
            </a:r>
            <a:r>
              <a:rPr lang="en-GB" altLang="en-US" dirty="0" smtClean="0">
                <a:latin typeface="Calibri" pitchFamily="34" charset="0"/>
              </a:rPr>
              <a:t>Coverage</a:t>
            </a:r>
            <a:endParaRPr lang="en-GB" altLang="en-US" dirty="0">
              <a:latin typeface="Calibri" pitchFamily="34" charset="0"/>
            </a:endParaRPr>
          </a:p>
        </p:txBody>
      </p:sp>
      <p:grpSp>
        <p:nvGrpSpPr>
          <p:cNvPr id="26628" name="Group 18"/>
          <p:cNvGrpSpPr>
            <a:grpSpLocks/>
          </p:cNvGrpSpPr>
          <p:nvPr/>
        </p:nvGrpSpPr>
        <p:grpSpPr bwMode="auto">
          <a:xfrm>
            <a:off x="273050" y="6092825"/>
            <a:ext cx="2898775" cy="576263"/>
            <a:chOff x="434" y="3859"/>
            <a:chExt cx="4178" cy="248"/>
          </a:xfrm>
        </p:grpSpPr>
        <p:sp>
          <p:nvSpPr>
            <p:cNvPr id="26646" name="Rectangle 19"/>
            <p:cNvSpPr>
              <a:spLocks noChangeArrowheads="1"/>
            </p:cNvSpPr>
            <p:nvPr/>
          </p:nvSpPr>
          <p:spPr bwMode="auto">
            <a:xfrm>
              <a:off x="434" y="3859"/>
              <a:ext cx="4178"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000" dirty="0">
                <a:solidFill>
                  <a:srgbClr val="000000"/>
                </a:solidFill>
                <a:latin typeface="Calibri" pitchFamily="34" charset="0"/>
              </a:endParaRPr>
            </a:p>
          </p:txBody>
        </p:sp>
        <p:sp>
          <p:nvSpPr>
            <p:cNvPr id="26647" name="Rectangle 20"/>
            <p:cNvSpPr>
              <a:spLocks noChangeArrowheads="1"/>
            </p:cNvSpPr>
            <p:nvPr/>
          </p:nvSpPr>
          <p:spPr bwMode="auto">
            <a:xfrm>
              <a:off x="434" y="3955"/>
              <a:ext cx="128"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000">
                <a:solidFill>
                  <a:srgbClr val="000000"/>
                </a:solidFill>
                <a:latin typeface="Arial" charset="0"/>
              </a:endParaRPr>
            </a:p>
          </p:txBody>
        </p:sp>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41232" y="1340768"/>
            <a:ext cx="214312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859" y="970612"/>
            <a:ext cx="6610350" cy="534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92940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ChangeArrowheads="1"/>
          </p:cNvSpPr>
          <p:nvPr/>
        </p:nvSpPr>
        <p:spPr bwMode="auto">
          <a:xfrm>
            <a:off x="4303713" y="234950"/>
            <a:ext cx="1746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700" b="1">
              <a:solidFill>
                <a:srgbClr val="000000"/>
              </a:solidFill>
            </a:endParaRPr>
          </a:p>
        </p:txBody>
      </p:sp>
      <p:sp>
        <p:nvSpPr>
          <p:cNvPr id="27651" name="Text Box 9"/>
          <p:cNvSpPr txBox="1">
            <a:spLocks noChangeArrowheads="1"/>
          </p:cNvSpPr>
          <p:nvPr/>
        </p:nvSpPr>
        <p:spPr bwMode="auto">
          <a:xfrm>
            <a:off x="642493" y="236436"/>
            <a:ext cx="8425308" cy="81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ctr"/>
            <a:r>
              <a:rPr lang="en-GB" altLang="en-US" dirty="0" smtClean="0">
                <a:latin typeface="Calibri" pitchFamily="34" charset="0"/>
              </a:rPr>
              <a:t>Vodafone 3G Future </a:t>
            </a:r>
            <a:r>
              <a:rPr lang="en-GB" altLang="en-US" dirty="0">
                <a:latin typeface="Calibri" pitchFamily="34" charset="0"/>
              </a:rPr>
              <a:t>Coverage </a:t>
            </a:r>
            <a:r>
              <a:rPr lang="en-GB" altLang="en-US" dirty="0" smtClean="0">
                <a:latin typeface="Calibri" pitchFamily="34" charset="0"/>
              </a:rPr>
              <a:t>with </a:t>
            </a:r>
            <a:r>
              <a:rPr lang="en-GB" altLang="en-US" dirty="0" smtClean="0">
                <a:latin typeface="Calibri" pitchFamily="34" charset="0"/>
              </a:rPr>
              <a:t>VF47008</a:t>
            </a:r>
            <a:endParaRPr lang="en-GB" altLang="en-US" dirty="0">
              <a:latin typeface="Calibri" pitchFamily="34" charset="0"/>
            </a:endParaRPr>
          </a:p>
          <a:p>
            <a:pPr algn="ctr"/>
            <a:endParaRPr lang="en-GB" altLang="en-US" sz="2300" dirty="0">
              <a:latin typeface="Calibri" pitchFamily="34" charset="0"/>
            </a:endParaRPr>
          </a:p>
        </p:txBody>
      </p:sp>
      <p:grpSp>
        <p:nvGrpSpPr>
          <p:cNvPr id="27652" name="Group 18"/>
          <p:cNvGrpSpPr>
            <a:grpSpLocks/>
          </p:cNvGrpSpPr>
          <p:nvPr/>
        </p:nvGrpSpPr>
        <p:grpSpPr bwMode="auto">
          <a:xfrm>
            <a:off x="273050" y="6092825"/>
            <a:ext cx="2898775" cy="576263"/>
            <a:chOff x="434" y="3859"/>
            <a:chExt cx="4178" cy="248"/>
          </a:xfrm>
        </p:grpSpPr>
        <p:sp>
          <p:nvSpPr>
            <p:cNvPr id="27670" name="Rectangle 19"/>
            <p:cNvSpPr>
              <a:spLocks noChangeArrowheads="1"/>
            </p:cNvSpPr>
            <p:nvPr/>
          </p:nvSpPr>
          <p:spPr bwMode="auto">
            <a:xfrm>
              <a:off x="434" y="3859"/>
              <a:ext cx="4178" cy="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000" dirty="0">
                <a:solidFill>
                  <a:srgbClr val="000000"/>
                </a:solidFill>
                <a:latin typeface="Calibri" pitchFamily="34" charset="0"/>
              </a:endParaRPr>
            </a:p>
          </p:txBody>
        </p:sp>
        <p:sp>
          <p:nvSpPr>
            <p:cNvPr id="27671" name="Rectangle 20"/>
            <p:cNvSpPr>
              <a:spLocks noChangeArrowheads="1"/>
            </p:cNvSpPr>
            <p:nvPr/>
          </p:nvSpPr>
          <p:spPr bwMode="auto">
            <a:xfrm>
              <a:off x="434" y="3955"/>
              <a:ext cx="128"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endParaRPr lang="en-GB" altLang="en-US" sz="1000">
                <a:solidFill>
                  <a:srgbClr val="000000"/>
                </a:solidFill>
                <a:latin typeface="Arial" charset="0"/>
              </a:endParaRPr>
            </a:p>
          </p:txBody>
        </p:sp>
      </p:gr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3240" y="1844824"/>
            <a:ext cx="214312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050" y="938724"/>
            <a:ext cx="6600825" cy="537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2292431"/>
      </p:ext>
    </p:extLst>
  </p:cSld>
  <p:clrMapOvr>
    <a:masterClrMapping/>
  </p:clrMapOvr>
  <p:timing>
    <p:tnLst>
      <p:par>
        <p:cTn id="1" dur="indefinite" restart="never" nodeType="tmRoot"/>
      </p:par>
    </p:tnLst>
  </p:timing>
</p:sld>
</file>

<file path=ppt/theme/theme1.xml><?xml version="1.0" encoding="utf-8"?>
<a:theme xmlns:a="http://schemas.openxmlformats.org/drawingml/2006/main" name="Justification plots">
  <a:themeElements>
    <a:clrScheme name="Justification plo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Justification plot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b="1" dirty="0" smtClean="0">
            <a:solidFill>
              <a:srgbClr val="7030A0"/>
            </a:solidFill>
            <a:latin typeface="Wide Latin" pitchFamily="18" charset="0"/>
          </a:defRPr>
        </a:defPPr>
      </a:lstStyle>
    </a:txDef>
  </a:objectDefaults>
  <a:extraClrSchemeLst>
    <a:extraClrScheme>
      <a:clrScheme name="Justification plot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Justification plot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Justification plot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Justification plot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Justification plot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Justification plot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Justification plot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C9FE22197F3574FAC33D188DBA79320" ma:contentTypeVersion="0" ma:contentTypeDescription="Create a new document." ma:contentTypeScope="" ma:versionID="9b4a8037bc2bc4d7cdc1dd3d05a5f63e">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7A7695-94B3-48CF-9175-19A46BDA5EA8}">
  <ds:schemaRefs>
    <ds:schemaRef ds:uri="http://schemas.microsoft.com/sharepoint/v3/contenttype/forms"/>
  </ds:schemaRefs>
</ds:datastoreItem>
</file>

<file path=customXml/itemProps2.xml><?xml version="1.0" encoding="utf-8"?>
<ds:datastoreItem xmlns:ds="http://schemas.openxmlformats.org/officeDocument/2006/customXml" ds:itemID="{7BE55A9B-EF9D-49A9-A37D-2990058BA2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9CF7BD5-08D3-4054-B36F-6FCF64F38EBD}">
  <ds:schemaRefs>
    <ds:schemaRef ds:uri="http://schemas.microsoft.com/office/2006/metadata/properties"/>
    <ds:schemaRef ds:uri="http://www.w3.org/XML/1998/namespace"/>
    <ds:schemaRef ds:uri="http://purl.org/dc/elements/1.1/"/>
    <ds:schemaRef ds:uri="http://schemas.microsoft.com/office/2006/documentManagement/types"/>
    <ds:schemaRef ds:uri="http://purl.org/dc/dcmitype/"/>
    <ds:schemaRef ds:uri="http://purl.org/dc/term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J:\Justification plots.ppt</Template>
  <TotalTime>0</TotalTime>
  <Words>289</Words>
  <Application>Microsoft Office PowerPoint</Application>
  <PresentationFormat>A4 Paper (210x297 mm)</PresentationFormat>
  <Paragraphs>42</Paragraphs>
  <Slides>4</Slides>
  <Notes>2</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Justification plots</vt:lpstr>
      <vt:lpstr>Custom Design</vt:lpstr>
      <vt:lpstr>PowerPoint Presentation</vt:lpstr>
      <vt:lpstr>PowerPoint Presentation</vt:lpstr>
      <vt:lpstr>PowerPoint Presentation</vt:lpstr>
      <vt:lpstr>PowerPoint Presentation</vt:lpstr>
    </vt:vector>
  </TitlesOfParts>
  <Company>Vodafone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Environmental &amp; Planning Group</dc:creator>
  <cp:lastModifiedBy>de Carvalho, Luis, Vodafone UK, Partner</cp:lastModifiedBy>
  <cp:revision>225</cp:revision>
  <cp:lastPrinted>2016-01-26T13:25:50Z</cp:lastPrinted>
  <dcterms:created xsi:type="dcterms:W3CDTF">2001-08-09T08:43:07Z</dcterms:created>
  <dcterms:modified xsi:type="dcterms:W3CDTF">2016-09-02T10:17:56Z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