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7" r:id="rId2"/>
  </p:sldIdLst>
  <p:sldSz cx="9144000" cy="6858000" type="screen4x3"/>
  <p:notesSz cx="6888163"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81" d="100"/>
          <a:sy n="81" d="100"/>
        </p:scale>
        <p:origin x="-1368"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D5CB816F-25F1-4797-8C94-846129C6591B}" type="datetimeFigureOut">
              <a:rPr lang="en-GB" smtClean="0"/>
              <a:t>15/09/2015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A570B-E25F-44F4-983E-663BBD345215}" type="slidenum">
              <a:rPr lang="en-GB" smtClean="0"/>
              <a:t>‹#›</a:t>
            </a:fld>
            <a:endParaRPr lang="en-GB"/>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CB816F-25F1-4797-8C94-846129C6591B}" type="datetimeFigureOut">
              <a:rPr lang="en-GB" smtClean="0"/>
              <a:t>15/09/2015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A570B-E25F-44F4-983E-663BBD34521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CB816F-25F1-4797-8C94-846129C6591B}" type="datetimeFigureOut">
              <a:rPr lang="en-GB" smtClean="0"/>
              <a:t>15/09/2015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A570B-E25F-44F4-983E-663BBD34521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CB816F-25F1-4797-8C94-846129C6591B}" type="datetimeFigureOut">
              <a:rPr lang="en-GB" smtClean="0"/>
              <a:t>15/09/2015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A570B-E25F-44F4-983E-663BBD34521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D5CB816F-25F1-4797-8C94-846129C6591B}" type="datetimeFigureOut">
              <a:rPr lang="en-GB" smtClean="0"/>
              <a:t>15/09/2015</a:t>
            </a:fld>
            <a:endParaRPr lang="en-GB"/>
          </a:p>
        </p:txBody>
      </p:sp>
      <p:sp>
        <p:nvSpPr>
          <p:cNvPr id="91" name="Footer Placeholder 90"/>
          <p:cNvSpPr>
            <a:spLocks noGrp="1"/>
          </p:cNvSpPr>
          <p:nvPr>
            <p:ph type="ftr" sz="quarter" idx="11"/>
          </p:nvPr>
        </p:nvSpPr>
        <p:spPr/>
        <p:txBody>
          <a:bodyPr/>
          <a:lstStyle/>
          <a:p>
            <a:endParaRPr lang="en-GB"/>
          </a:p>
        </p:txBody>
      </p:sp>
      <p:sp>
        <p:nvSpPr>
          <p:cNvPr id="92" name="Slide Number Placeholder 91"/>
          <p:cNvSpPr>
            <a:spLocks noGrp="1"/>
          </p:cNvSpPr>
          <p:nvPr>
            <p:ph type="sldNum" sz="quarter" idx="12"/>
          </p:nvPr>
        </p:nvSpPr>
        <p:spPr/>
        <p:txBody>
          <a:bodyPr/>
          <a:lstStyle/>
          <a:p>
            <a:fld id="{CD5A570B-E25F-44F4-983E-663BBD34521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CB816F-25F1-4797-8C94-846129C6591B}" type="datetimeFigureOut">
              <a:rPr lang="en-GB" smtClean="0"/>
              <a:t>15/09/2015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A570B-E25F-44F4-983E-663BBD34521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CB816F-25F1-4797-8C94-846129C6591B}" type="datetimeFigureOut">
              <a:rPr lang="en-GB" smtClean="0"/>
              <a:t>15/09/2015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5A570B-E25F-44F4-983E-663BBD34521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CB816F-25F1-4797-8C94-846129C6591B}" type="datetimeFigureOut">
              <a:rPr lang="en-GB" smtClean="0"/>
              <a:t>15/09/2015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5A570B-E25F-44F4-983E-663BBD34521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B816F-25F1-4797-8C94-846129C6591B}" type="datetimeFigureOut">
              <a:rPr lang="en-GB" smtClean="0"/>
              <a:t>15/09/2015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5A570B-E25F-44F4-983E-663BBD34521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CB816F-25F1-4797-8C94-846129C6591B}" type="datetimeFigureOut">
              <a:rPr lang="en-GB" smtClean="0"/>
              <a:t>15/09/2015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A570B-E25F-44F4-983E-663BBD345215}" type="slidenum">
              <a:rPr lang="en-GB" smtClean="0"/>
              <a:t>‹#›</a:t>
            </a:fld>
            <a:endParaRPr lang="en-GB"/>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D5CB816F-25F1-4797-8C94-846129C6591B}" type="datetimeFigureOut">
              <a:rPr lang="en-GB" smtClean="0"/>
              <a:t>15/09/2015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A570B-E25F-44F4-983E-663BBD345215}" type="slidenum">
              <a:rPr lang="en-GB" smtClean="0"/>
              <a:t>‹#›</a:t>
            </a:fld>
            <a:endParaRPr lang="en-GB"/>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5CB816F-25F1-4797-8C94-846129C6591B}" type="datetimeFigureOut">
              <a:rPr lang="en-GB" smtClean="0"/>
              <a:t>15/09/2015</a:t>
            </a:fld>
            <a:endParaRPr lang="en-GB"/>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CD5A570B-E25F-44F4-983E-663BBD345215}"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534831" y="1577676"/>
            <a:ext cx="5362052" cy="2222397"/>
          </a:xfrm>
          <a:prstGeom prst="rect">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5" name="Rectangle 14"/>
          <p:cNvSpPr/>
          <p:nvPr/>
        </p:nvSpPr>
        <p:spPr>
          <a:xfrm>
            <a:off x="193598" y="4042608"/>
            <a:ext cx="5328592" cy="2206925"/>
          </a:xfrm>
          <a:prstGeom prst="rect">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4" name="TextBox 3"/>
          <p:cNvSpPr txBox="1"/>
          <p:nvPr/>
        </p:nvSpPr>
        <p:spPr>
          <a:xfrm>
            <a:off x="182957" y="1577676"/>
            <a:ext cx="3351875" cy="276999"/>
          </a:xfrm>
          <a:prstGeom prst="rect">
            <a:avLst/>
          </a:prstGeom>
          <a:solidFill>
            <a:schemeClr val="accent4">
              <a:lumMod val="75000"/>
            </a:schemeClr>
          </a:solidFill>
          <a:ln>
            <a:solidFill>
              <a:schemeClr val="accent4">
                <a:lumMod val="75000"/>
              </a:schemeClr>
            </a:solidFill>
          </a:ln>
        </p:spPr>
        <p:txBody>
          <a:bodyPr wrap="square" rtlCol="0">
            <a:spAutoFit/>
          </a:bodyPr>
          <a:lstStyle/>
          <a:p>
            <a:r>
              <a:rPr lang="en-GB" sz="1200" b="1" dirty="0" smtClean="0"/>
              <a:t>Seymour Place</a:t>
            </a:r>
            <a:endParaRPr lang="en-GB" sz="1200" b="1" dirty="0"/>
          </a:p>
        </p:txBody>
      </p:sp>
      <p:sp>
        <p:nvSpPr>
          <p:cNvPr id="6" name="TextBox 5"/>
          <p:cNvSpPr txBox="1"/>
          <p:nvPr/>
        </p:nvSpPr>
        <p:spPr>
          <a:xfrm>
            <a:off x="5522190" y="4042609"/>
            <a:ext cx="3374692" cy="276999"/>
          </a:xfrm>
          <a:prstGeom prst="rect">
            <a:avLst/>
          </a:prstGeom>
          <a:solidFill>
            <a:schemeClr val="accent5">
              <a:lumMod val="50000"/>
            </a:schemeClr>
          </a:solidFill>
          <a:ln>
            <a:solidFill>
              <a:srgbClr val="FF0000"/>
            </a:solidFill>
          </a:ln>
        </p:spPr>
        <p:txBody>
          <a:bodyPr wrap="square" rtlCol="0">
            <a:spAutoFit/>
          </a:bodyPr>
          <a:lstStyle/>
          <a:p>
            <a:pPr algn="ctr"/>
            <a:r>
              <a:rPr lang="en-GB" sz="1200" b="1" dirty="0" err="1" smtClean="0"/>
              <a:t>Walmer</a:t>
            </a:r>
            <a:r>
              <a:rPr lang="en-GB" sz="1200" b="1" dirty="0" smtClean="0"/>
              <a:t> Place</a:t>
            </a:r>
            <a:endParaRPr lang="en-GB" sz="1200" b="1" dirty="0"/>
          </a:p>
        </p:txBody>
      </p:sp>
      <p:sp>
        <p:nvSpPr>
          <p:cNvPr id="7" name="TextBox 6"/>
          <p:cNvSpPr txBox="1"/>
          <p:nvPr/>
        </p:nvSpPr>
        <p:spPr>
          <a:xfrm>
            <a:off x="193598" y="223857"/>
            <a:ext cx="7947074" cy="646331"/>
          </a:xfrm>
          <a:prstGeom prst="rect">
            <a:avLst/>
          </a:prstGeom>
          <a:noFill/>
        </p:spPr>
        <p:txBody>
          <a:bodyPr wrap="square" rtlCol="0">
            <a:spAutoFit/>
          </a:bodyPr>
          <a:lstStyle/>
          <a:p>
            <a:r>
              <a:rPr lang="en-GB" b="1" dirty="0" smtClean="0"/>
              <a:t>124 – 130 SEYMOUR PLACE </a:t>
            </a:r>
          </a:p>
          <a:p>
            <a:r>
              <a:rPr lang="en-GB" dirty="0" smtClean="0"/>
              <a:t>Newsletter</a:t>
            </a:r>
            <a:endParaRPr lang="en-GB" dirty="0"/>
          </a:p>
        </p:txBody>
      </p:sp>
      <p:sp>
        <p:nvSpPr>
          <p:cNvPr id="8" name="TextBox 7"/>
          <p:cNvSpPr txBox="1"/>
          <p:nvPr/>
        </p:nvSpPr>
        <p:spPr>
          <a:xfrm>
            <a:off x="4644008" y="578297"/>
            <a:ext cx="3887043" cy="338554"/>
          </a:xfrm>
          <a:prstGeom prst="rect">
            <a:avLst/>
          </a:prstGeom>
          <a:noFill/>
        </p:spPr>
        <p:txBody>
          <a:bodyPr wrap="square" rtlCol="0">
            <a:spAutoFit/>
          </a:bodyPr>
          <a:lstStyle/>
          <a:p>
            <a:r>
              <a:rPr lang="en-GB" sz="1600" dirty="0" smtClean="0"/>
              <a:t>August 2015 </a:t>
            </a:r>
            <a:r>
              <a:rPr lang="en-GB" sz="1200" dirty="0" smtClean="0"/>
              <a:t>/31/08/’15</a:t>
            </a:r>
            <a:endParaRPr lang="en-GB" sz="1200" dirty="0"/>
          </a:p>
        </p:txBody>
      </p:sp>
      <p:pic>
        <p:nvPicPr>
          <p:cNvPr id="1030" name="Picture 6"/>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9617" t="4060" r="28868" b="28525"/>
          <a:stretch/>
        </p:blipFill>
        <p:spPr bwMode="auto">
          <a:xfrm>
            <a:off x="8126586" y="6367047"/>
            <a:ext cx="541699" cy="4034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179512" y="6308817"/>
            <a:ext cx="7792006" cy="461665"/>
          </a:xfrm>
          <a:prstGeom prst="rect">
            <a:avLst/>
          </a:prstGeom>
          <a:noFill/>
        </p:spPr>
        <p:txBody>
          <a:bodyPr wrap="square" rtlCol="0">
            <a:spAutoFit/>
          </a:bodyPr>
          <a:lstStyle/>
          <a:p>
            <a:r>
              <a:rPr lang="en-GB" sz="1200" dirty="0" smtClean="0"/>
              <a:t>Merchant land welcome feedback from our neighbours and local community, feel free to speak to the site management team or contact the office on </a:t>
            </a:r>
            <a:r>
              <a:rPr lang="en-GB" sz="1200" dirty="0"/>
              <a:t>0207 </a:t>
            </a:r>
            <a:r>
              <a:rPr lang="en-GB" sz="1200" dirty="0" smtClean="0"/>
              <a:t>5228742. Thank You for your support</a:t>
            </a:r>
            <a:endParaRPr lang="en-GB" sz="1200" dirty="0"/>
          </a:p>
        </p:txBody>
      </p:sp>
      <p:sp>
        <p:nvSpPr>
          <p:cNvPr id="12" name="TextBox 11"/>
          <p:cNvSpPr txBox="1"/>
          <p:nvPr/>
        </p:nvSpPr>
        <p:spPr>
          <a:xfrm>
            <a:off x="160139" y="916851"/>
            <a:ext cx="8508145" cy="523220"/>
          </a:xfrm>
          <a:prstGeom prst="rect">
            <a:avLst/>
          </a:prstGeom>
          <a:noFill/>
        </p:spPr>
        <p:txBody>
          <a:bodyPr wrap="square" rtlCol="0">
            <a:spAutoFit/>
          </a:bodyPr>
          <a:lstStyle/>
          <a:p>
            <a:r>
              <a:rPr lang="en-GB" sz="1400" dirty="0" smtClean="0"/>
              <a:t>Merchant Land </a:t>
            </a:r>
            <a:r>
              <a:rPr lang="en-GB" sz="1400" dirty="0"/>
              <a:t>aims to keep the surrounding neighbours up to date </a:t>
            </a:r>
            <a:r>
              <a:rPr lang="en-GB" sz="1400" dirty="0" smtClean="0"/>
              <a:t>with all it’s </a:t>
            </a:r>
            <a:r>
              <a:rPr lang="en-GB" sz="1400" dirty="0"/>
              <a:t>construction progress </a:t>
            </a:r>
            <a:r>
              <a:rPr lang="en-GB" sz="1400" dirty="0" smtClean="0"/>
              <a:t>and to </a:t>
            </a:r>
            <a:r>
              <a:rPr lang="en-GB" sz="1400" dirty="0"/>
              <a:t>limit any inconvenience which may be </a:t>
            </a:r>
            <a:r>
              <a:rPr lang="en-GB" sz="1400" dirty="0" smtClean="0"/>
              <a:t>caused</a:t>
            </a:r>
            <a:r>
              <a:rPr lang="en-GB" sz="1400" dirty="0"/>
              <a:t> </a:t>
            </a:r>
            <a:r>
              <a:rPr lang="en-GB" sz="1400" dirty="0" smtClean="0"/>
              <a:t>throughout the works. Please find below current progress on site;</a:t>
            </a:r>
            <a:endParaRPr lang="en-GB" sz="1400" dirty="0"/>
          </a:p>
        </p:txBody>
      </p:sp>
      <p:sp>
        <p:nvSpPr>
          <p:cNvPr id="13" name="TextBox 12"/>
          <p:cNvSpPr txBox="1"/>
          <p:nvPr/>
        </p:nvSpPr>
        <p:spPr>
          <a:xfrm>
            <a:off x="3534831" y="1577676"/>
            <a:ext cx="5362051" cy="2308324"/>
          </a:xfrm>
          <a:prstGeom prst="rect">
            <a:avLst/>
          </a:prstGeom>
          <a:solidFill>
            <a:schemeClr val="accent4">
              <a:lumMod val="60000"/>
              <a:lumOff val="40000"/>
            </a:schemeClr>
          </a:solidFill>
        </p:spPr>
        <p:txBody>
          <a:bodyPr wrap="square" rtlCol="0">
            <a:spAutoFit/>
          </a:bodyPr>
          <a:lstStyle/>
          <a:p>
            <a:r>
              <a:rPr lang="en-GB" sz="1200" dirty="0" smtClean="0"/>
              <a:t>Dear neighbour, following the successful completion of the demolition works, we will now begin focusing all our efforts on beginning the basement and drainage aspect of the new building. We have once again, assigned specific days for the removal of material offsite, this the 1</a:t>
            </a:r>
            <a:r>
              <a:rPr lang="en-GB" sz="1200" baseline="30000" dirty="0" smtClean="0"/>
              <a:t>st</a:t>
            </a:r>
            <a:r>
              <a:rPr lang="en-GB" sz="1200" dirty="0" smtClean="0"/>
              <a:t> element of the basement, known as the bulk dig. We will at all times comply with the current traffic management arrangements in place, and minimise any disruption to the traffic flow on Seymour Place, especially during excessive busy periods such as rush hour. With this element of work, and considering the time of year, the possibility of rain is generally higher. This causes the material to become quite messy, and any spillages or debris on the lorries may cause some marking. However, we have measures in place to ensure both the walkway &amp; highway are never compromised, ensuring both your safety &amp; the workforce are at all times.</a:t>
            </a:r>
            <a:endParaRPr lang="en-GB" sz="1200" dirty="0"/>
          </a:p>
        </p:txBody>
      </p:sp>
      <p:sp>
        <p:nvSpPr>
          <p:cNvPr id="14" name="TextBox 13"/>
          <p:cNvSpPr txBox="1"/>
          <p:nvPr/>
        </p:nvSpPr>
        <p:spPr>
          <a:xfrm>
            <a:off x="193598" y="4042608"/>
            <a:ext cx="5328592" cy="2123658"/>
          </a:xfrm>
          <a:prstGeom prst="rect">
            <a:avLst/>
          </a:prstGeom>
          <a:solidFill>
            <a:schemeClr val="accent6">
              <a:lumMod val="60000"/>
              <a:lumOff val="40000"/>
            </a:schemeClr>
          </a:solidFill>
        </p:spPr>
        <p:txBody>
          <a:bodyPr wrap="square" rtlCol="0">
            <a:spAutoFit/>
          </a:bodyPr>
          <a:lstStyle/>
          <a:p>
            <a:r>
              <a:rPr lang="en-GB" sz="1200" dirty="0" smtClean="0"/>
              <a:t>Unfortunately, there will be the added noise pollution for </a:t>
            </a:r>
            <a:r>
              <a:rPr lang="en-GB" sz="1200" dirty="0" err="1" smtClean="0"/>
              <a:t>approx</a:t>
            </a:r>
            <a:r>
              <a:rPr lang="en-GB" sz="1200" dirty="0" smtClean="0"/>
              <a:t> another 2/3 weeks whilst we reach the basement formation level, but we will endeavour to keep this to a minimum throughout. The volume of material away will then dissolve, however being replaced with concrete &amp; steel deliveries on various dates, but on a much reduced frequency during the month of </a:t>
            </a:r>
            <a:r>
              <a:rPr lang="en-GB" sz="1200" dirty="0" err="1" smtClean="0"/>
              <a:t>september</a:t>
            </a:r>
            <a:r>
              <a:rPr lang="en-GB" sz="1200" dirty="0" smtClean="0"/>
              <a:t>. Again, we will be very proactive in keeping disruption to the absolute minimum, avoiding any interface with rush hour, maintaining local traffic flow and keeping within the strict parameters of the traffic management plan agreed with the council. Finally, I would strongly advise all our neighbours, to adhere to the designated walkways/signage in place throughout the working hours, to ensure your own safety. Thank you for all your continued cooperation and I will update you again next month.</a:t>
            </a:r>
            <a:endParaRPr lang="en-GB" sz="1200" dirty="0"/>
          </a:p>
        </p:txBody>
      </p:sp>
      <p:pic>
        <p:nvPicPr>
          <p:cNvPr id="17" name="Picture 16" descr="::Documents:Plait Creative 1:Work:Holbud:Stationery:Temporary Letterhead:ML_Address.jpg"/>
          <p:cNvPicPr/>
          <p:nvPr/>
        </p:nvPicPr>
        <p:blipFill>
          <a:blip r:embed="rId3"/>
          <a:srcRect/>
          <a:stretch>
            <a:fillRect/>
          </a:stretch>
        </p:blipFill>
        <p:spPr bwMode="auto">
          <a:xfrm>
            <a:off x="4644008" y="0"/>
            <a:ext cx="4468708" cy="620688"/>
          </a:xfrm>
          <a:prstGeom prst="rect">
            <a:avLst/>
          </a:prstGeom>
          <a:noFill/>
          <a:ln w="9525">
            <a:noFill/>
            <a:miter lim="800000"/>
            <a:headEnd/>
            <a:tailEnd/>
          </a:ln>
        </p:spPr>
      </p:pic>
      <p:pic>
        <p:nvPicPr>
          <p:cNvPr id="1026" name="Picture 2" descr="C:\Users\Oliver\Desktop\Random\2015-07-06 16.10.44.jpg"/>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12293600" y="-6057900"/>
            <a:ext cx="3462400" cy="19476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C:\Users\Oliver\Desktop\Site Pics\DSCF0409.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0139" y="1878781"/>
            <a:ext cx="3383328" cy="1941195"/>
          </a:xfrm>
          <a:prstGeom prst="rect">
            <a:avLst/>
          </a:prstGeom>
          <a:noFill/>
          <a:ln>
            <a:noFill/>
          </a:ln>
        </p:spPr>
      </p:pic>
      <p:pic>
        <p:nvPicPr>
          <p:cNvPr id="19" name="Picture 18" descr="C:\Users\Oliver\Desktop\Site Pics\DSCF0413.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22493" y="4314637"/>
            <a:ext cx="3374390" cy="1934896"/>
          </a:xfrm>
          <a:prstGeom prst="rect">
            <a:avLst/>
          </a:prstGeom>
          <a:noFill/>
          <a:ln>
            <a:noFill/>
          </a:ln>
        </p:spPr>
      </p:pic>
    </p:spTree>
    <p:extLst>
      <p:ext uri="{BB962C8B-B14F-4D97-AF65-F5344CB8AC3E}">
        <p14:creationId xmlns:p14="http://schemas.microsoft.com/office/powerpoint/2010/main" val="39234478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186</TotalTime>
  <Words>411</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Thatch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Sheehy</dc:creator>
  <cp:lastModifiedBy>Oliver Sheehy</cp:lastModifiedBy>
  <cp:revision>17</cp:revision>
  <cp:lastPrinted>2015-08-04T11:41:45Z</cp:lastPrinted>
  <dcterms:created xsi:type="dcterms:W3CDTF">2015-08-04T08:14:06Z</dcterms:created>
  <dcterms:modified xsi:type="dcterms:W3CDTF">2015-09-15T14:40:36Z</dcterms:modified>
</cp:coreProperties>
</file>