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529" r:id="rId3"/>
    <p:sldId id="508" r:id="rId4"/>
    <p:sldId id="532" r:id="rId5"/>
    <p:sldId id="533" r:id="rId6"/>
    <p:sldId id="537" r:id="rId7"/>
    <p:sldId id="297" r:id="rId8"/>
    <p:sldId id="305" r:id="rId9"/>
    <p:sldId id="301" r:id="rId10"/>
    <p:sldId id="292" r:id="rId11"/>
    <p:sldId id="291" r:id="rId12"/>
    <p:sldId id="293" r:id="rId13"/>
    <p:sldId id="294" r:id="rId14"/>
    <p:sldId id="295" r:id="rId15"/>
    <p:sldId id="299" r:id="rId16"/>
    <p:sldId id="300" r:id="rId17"/>
    <p:sldId id="296" r:id="rId18"/>
    <p:sldId id="530" r:id="rId19"/>
  </p:sldIdLst>
  <p:sldSz cx="10440988" cy="7561263"/>
  <p:notesSz cx="7315200" cy="9601200"/>
  <p:defaultText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6">
          <p15:clr>
            <a:srgbClr val="A4A3A4"/>
          </p15:clr>
        </p15:guide>
        <p15:guide id="2" orient="horz" pos="4705">
          <p15:clr>
            <a:srgbClr val="A4A3A4"/>
          </p15:clr>
        </p15:guide>
        <p15:guide id="3" orient="horz" pos="4401">
          <p15:clr>
            <a:srgbClr val="A4A3A4"/>
          </p15:clr>
        </p15:guide>
        <p15:guide id="4" orient="horz" pos="168">
          <p15:clr>
            <a:srgbClr val="A4A3A4"/>
          </p15:clr>
        </p15:guide>
        <p15:guide id="5" orient="horz" pos="250">
          <p15:clr>
            <a:srgbClr val="A4A3A4"/>
          </p15:clr>
        </p15:guide>
        <p15:guide id="6" orient="horz" pos="361">
          <p15:clr>
            <a:srgbClr val="A4A3A4"/>
          </p15:clr>
        </p15:guide>
        <p15:guide id="7" orient="horz" pos="3341">
          <p15:clr>
            <a:srgbClr val="A4A3A4"/>
          </p15:clr>
        </p15:guide>
        <p15:guide id="8" orient="horz" pos="3483">
          <p15:clr>
            <a:srgbClr val="A4A3A4"/>
          </p15:clr>
        </p15:guide>
        <p15:guide id="9" orient="horz" pos="1088">
          <p15:clr>
            <a:srgbClr val="A4A3A4"/>
          </p15:clr>
        </p15:guide>
        <p15:guide id="10" orient="horz" pos="649">
          <p15:clr>
            <a:srgbClr val="A4A3A4"/>
          </p15:clr>
        </p15:guide>
        <p15:guide id="11" orient="horz" pos="1159">
          <p15:clr>
            <a:srgbClr val="A4A3A4"/>
          </p15:clr>
        </p15:guide>
        <p15:guide id="12" pos="3289">
          <p15:clr>
            <a:srgbClr val="A4A3A4"/>
          </p15:clr>
        </p15:guide>
        <p15:guide id="13" pos="151">
          <p15:clr>
            <a:srgbClr val="A4A3A4"/>
          </p15:clr>
        </p15:guide>
        <p15:guide id="14" pos="6408">
          <p15:clr>
            <a:srgbClr val="A4A3A4"/>
          </p15:clr>
        </p15:guide>
        <p15:guide id="15" pos="5721">
          <p15:clr>
            <a:srgbClr val="A4A3A4"/>
          </p15:clr>
        </p15:guide>
        <p15:guide id="16" pos="4447">
          <p15:clr>
            <a:srgbClr val="A4A3A4"/>
          </p15:clr>
        </p15:guide>
        <p15:guide id="17" pos="1275">
          <p15:clr>
            <a:srgbClr val="A4A3A4"/>
          </p15:clr>
        </p15:guide>
        <p15:guide id="18" pos="1323">
          <p15:clr>
            <a:srgbClr val="A4A3A4"/>
          </p15:clr>
        </p15:guide>
        <p15:guide id="19" pos="5218">
          <p15:clr>
            <a:srgbClr val="A4A3A4"/>
          </p15:clr>
        </p15:guide>
        <p15:guide id="20" pos="5285">
          <p15:clr>
            <a:srgbClr val="A4A3A4"/>
          </p15:clr>
        </p15:guide>
        <p15:guide id="21" pos="5399">
          <p15:clr>
            <a:srgbClr val="A4A3A4"/>
          </p15:clr>
        </p15:guide>
        <p15:guide id="22" pos="1229">
          <p15:clr>
            <a:srgbClr val="A4A3A4"/>
          </p15:clr>
        </p15:guide>
        <p15:guide id="23" pos="1108">
          <p15:clr>
            <a:srgbClr val="A4A3A4"/>
          </p15:clr>
        </p15:guide>
      </p15:sldGuideLst>
    </p:ext>
    <p:ext uri="{2D200454-40CA-4A62-9FC3-DE9A4176ACB9}">
      <p15:notesGuideLst xmlns:p15="http://schemas.microsoft.com/office/powerpoint/2012/main">
        <p15:guide id="1" orient="horz" pos="3121" userDrawn="1">
          <p15:clr>
            <a:srgbClr val="A4A3A4"/>
          </p15:clr>
        </p15:guide>
        <p15:guide id="2" pos="2407" userDrawn="1">
          <p15:clr>
            <a:srgbClr val="A4A3A4"/>
          </p15:clr>
        </p15:guide>
        <p15:guide id="3" orient="horz" pos="3024" userDrawn="1">
          <p15:clr>
            <a:srgbClr val="A4A3A4"/>
          </p15:clr>
        </p15:guide>
        <p15:guide id="4"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hant Sikka" initials="SS" lastIdx="1" clrIdx="0">
    <p:extLst>
      <p:ext uri="{19B8F6BF-5375-455C-9EA6-DF929625EA0E}">
        <p15:presenceInfo xmlns:p15="http://schemas.microsoft.com/office/powerpoint/2012/main" userId="S::ss6802@bandk.co.uk::3827897c-0937-4321-8d4d-26db1a1fed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FF00"/>
    <a:srgbClr val="FFFFFF"/>
    <a:srgbClr val="0000FF"/>
    <a:srgbClr val="FFFF00"/>
    <a:srgbClr val="99CCFF"/>
    <a:srgbClr val="FFCCFF"/>
    <a:srgbClr val="FF99FF"/>
    <a:srgbClr val="FF99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16" autoAdjust="0"/>
    <p:restoredTop sz="86466" autoAdjust="0"/>
  </p:normalViewPr>
  <p:slideViewPr>
    <p:cSldViewPr snapToGrid="0">
      <p:cViewPr varScale="1">
        <p:scale>
          <a:sx n="104" d="100"/>
          <a:sy n="104" d="100"/>
        </p:scale>
        <p:origin x="1338" y="96"/>
      </p:cViewPr>
      <p:guideLst>
        <p:guide orient="horz" pos="2406"/>
        <p:guide orient="horz" pos="4705"/>
        <p:guide orient="horz" pos="4401"/>
        <p:guide orient="horz" pos="168"/>
        <p:guide orient="horz" pos="250"/>
        <p:guide orient="horz" pos="361"/>
        <p:guide orient="horz" pos="3341"/>
        <p:guide orient="horz" pos="3483"/>
        <p:guide orient="horz" pos="1088"/>
        <p:guide orient="horz" pos="649"/>
        <p:guide orient="horz" pos="1159"/>
        <p:guide pos="3289"/>
        <p:guide pos="151"/>
        <p:guide pos="6408"/>
        <p:guide pos="5721"/>
        <p:guide pos="4447"/>
        <p:guide pos="1275"/>
        <p:guide pos="1323"/>
        <p:guide pos="5218"/>
        <p:guide pos="5285"/>
        <p:guide pos="5399"/>
        <p:guide pos="1229"/>
        <p:guide pos="110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012"/>
    </p:cViewPr>
  </p:sorterViewPr>
  <p:notesViewPr>
    <p:cSldViewPr snapToGrid="0">
      <p:cViewPr varScale="1">
        <p:scale>
          <a:sx n="58" d="100"/>
          <a:sy n="58" d="100"/>
        </p:scale>
        <p:origin x="3274" y="72"/>
      </p:cViewPr>
      <p:guideLst>
        <p:guide orient="horz" pos="3121"/>
        <p:guide pos="2407"/>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52A7B3-CB02-4AC8-99CC-02EA2235BD96}"/>
              </a:ext>
            </a:extLst>
          </p:cNvPr>
          <p:cNvSpPr>
            <a:spLocks noGrp="1"/>
          </p:cNvSpPr>
          <p:nvPr>
            <p:ph type="hdr" sz="quarter"/>
          </p:nvPr>
        </p:nvSpPr>
        <p:spPr>
          <a:xfrm>
            <a:off x="0" y="4"/>
            <a:ext cx="3169648" cy="48102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2F51CEE-87D9-4249-A849-163B1654E506}"/>
              </a:ext>
            </a:extLst>
          </p:cNvPr>
          <p:cNvSpPr>
            <a:spLocks noGrp="1"/>
          </p:cNvSpPr>
          <p:nvPr>
            <p:ph type="dt" sz="quarter" idx="1"/>
          </p:nvPr>
        </p:nvSpPr>
        <p:spPr>
          <a:xfrm>
            <a:off x="4143921" y="4"/>
            <a:ext cx="3169647" cy="481028"/>
          </a:xfrm>
          <a:prstGeom prst="rect">
            <a:avLst/>
          </a:prstGeom>
        </p:spPr>
        <p:txBody>
          <a:bodyPr vert="horz" lIns="91440" tIns="45720" rIns="91440" bIns="45720" rtlCol="0"/>
          <a:lstStyle>
            <a:lvl1pPr algn="r">
              <a:defRPr sz="1200"/>
            </a:lvl1pPr>
          </a:lstStyle>
          <a:p>
            <a:fld id="{8E3B91A1-810A-4919-BCCA-68AF0F659FD3}" type="datetimeFigureOut">
              <a:rPr lang="en-GB" smtClean="0"/>
              <a:t>23/02/2024</a:t>
            </a:fld>
            <a:endParaRPr lang="en-GB"/>
          </a:p>
        </p:txBody>
      </p:sp>
      <p:sp>
        <p:nvSpPr>
          <p:cNvPr id="4" name="Footer Placeholder 3">
            <a:extLst>
              <a:ext uri="{FF2B5EF4-FFF2-40B4-BE49-F238E27FC236}">
                <a16:creationId xmlns:a16="http://schemas.microsoft.com/office/drawing/2014/main" id="{41747A56-FACC-47ED-92CB-019367B69487}"/>
              </a:ext>
            </a:extLst>
          </p:cNvPr>
          <p:cNvSpPr>
            <a:spLocks noGrp="1"/>
          </p:cNvSpPr>
          <p:nvPr>
            <p:ph type="ftr" sz="quarter" idx="2"/>
          </p:nvPr>
        </p:nvSpPr>
        <p:spPr>
          <a:xfrm>
            <a:off x="0" y="9120172"/>
            <a:ext cx="3169648" cy="481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A28FF45-8EC8-4F7C-AE59-3E0E9F2CD2EB}"/>
              </a:ext>
            </a:extLst>
          </p:cNvPr>
          <p:cNvSpPr>
            <a:spLocks noGrp="1"/>
          </p:cNvSpPr>
          <p:nvPr>
            <p:ph type="sldNum" sz="quarter" idx="3"/>
          </p:nvPr>
        </p:nvSpPr>
        <p:spPr>
          <a:xfrm>
            <a:off x="4143921" y="9120172"/>
            <a:ext cx="3169647" cy="481028"/>
          </a:xfrm>
          <a:prstGeom prst="rect">
            <a:avLst/>
          </a:prstGeom>
        </p:spPr>
        <p:txBody>
          <a:bodyPr vert="horz" lIns="91440" tIns="45720" rIns="91440" bIns="45720" rtlCol="0" anchor="b"/>
          <a:lstStyle>
            <a:lvl1pPr algn="r">
              <a:defRPr sz="1200"/>
            </a:lvl1pPr>
          </a:lstStyle>
          <a:p>
            <a:fld id="{2CD75D68-EAAD-4ACD-896C-0B88014039FA}" type="slidenum">
              <a:rPr lang="en-GB" smtClean="0"/>
              <a:t>‹#›</a:t>
            </a:fld>
            <a:endParaRPr lang="en-GB"/>
          </a:p>
        </p:txBody>
      </p:sp>
    </p:spTree>
    <p:extLst>
      <p:ext uri="{BB962C8B-B14F-4D97-AF65-F5344CB8AC3E}">
        <p14:creationId xmlns:p14="http://schemas.microsoft.com/office/powerpoint/2010/main" val="3760026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8" y="5"/>
            <a:ext cx="3169920" cy="480060"/>
          </a:xfrm>
          <a:prstGeom prst="rect">
            <a:avLst/>
          </a:prstGeom>
        </p:spPr>
        <p:txBody>
          <a:bodyPr vert="horz" lIns="91307" tIns="45653" rIns="91307" bIns="45653" rtlCol="0"/>
          <a:lstStyle>
            <a:lvl1pPr algn="l">
              <a:defRPr sz="1200"/>
            </a:lvl1pPr>
          </a:lstStyle>
          <a:p>
            <a:endParaRPr lang="en-GB" dirty="0"/>
          </a:p>
        </p:txBody>
      </p:sp>
      <p:sp>
        <p:nvSpPr>
          <p:cNvPr id="3" name="Date Placeholder 2"/>
          <p:cNvSpPr>
            <a:spLocks noGrp="1"/>
          </p:cNvSpPr>
          <p:nvPr>
            <p:ph type="dt" idx="1"/>
          </p:nvPr>
        </p:nvSpPr>
        <p:spPr>
          <a:xfrm>
            <a:off x="4143596" y="5"/>
            <a:ext cx="3169920" cy="480060"/>
          </a:xfrm>
          <a:prstGeom prst="rect">
            <a:avLst/>
          </a:prstGeom>
        </p:spPr>
        <p:txBody>
          <a:bodyPr vert="horz" lIns="91307" tIns="45653" rIns="91307" bIns="45653" rtlCol="0"/>
          <a:lstStyle>
            <a:lvl1pPr algn="r">
              <a:defRPr sz="1200"/>
            </a:lvl1pPr>
          </a:lstStyle>
          <a:p>
            <a:fld id="{6E102026-E42A-4BAF-8352-C600AA1CC277}" type="datetimeFigureOut">
              <a:rPr lang="en-GB" smtClean="0"/>
              <a:t>23/02/2024</a:t>
            </a:fld>
            <a:endParaRPr lang="en-GB" dirty="0"/>
          </a:p>
        </p:txBody>
      </p:sp>
      <p:sp>
        <p:nvSpPr>
          <p:cNvPr id="4" name="Slide Image Placeholder 3"/>
          <p:cNvSpPr>
            <a:spLocks noGrp="1" noRot="1" noChangeAspect="1"/>
          </p:cNvSpPr>
          <p:nvPr>
            <p:ph type="sldImg" idx="2"/>
          </p:nvPr>
        </p:nvSpPr>
        <p:spPr>
          <a:xfrm>
            <a:off x="1174750" y="722313"/>
            <a:ext cx="4965700" cy="3595687"/>
          </a:xfrm>
          <a:prstGeom prst="rect">
            <a:avLst/>
          </a:prstGeom>
          <a:noFill/>
          <a:ln w="12700">
            <a:solidFill>
              <a:prstClr val="black"/>
            </a:solidFill>
          </a:ln>
        </p:spPr>
        <p:txBody>
          <a:bodyPr vert="horz" lIns="91307" tIns="45653" rIns="91307" bIns="45653" rtlCol="0" anchor="ctr"/>
          <a:lstStyle/>
          <a:p>
            <a:endParaRPr lang="en-GB" dirty="0"/>
          </a:p>
        </p:txBody>
      </p:sp>
      <p:sp>
        <p:nvSpPr>
          <p:cNvPr id="5" name="Notes Placeholder 4"/>
          <p:cNvSpPr>
            <a:spLocks noGrp="1"/>
          </p:cNvSpPr>
          <p:nvPr>
            <p:ph type="body" sz="quarter" idx="3"/>
          </p:nvPr>
        </p:nvSpPr>
        <p:spPr>
          <a:xfrm>
            <a:off x="731521" y="4560575"/>
            <a:ext cx="5852160" cy="4320540"/>
          </a:xfrm>
          <a:prstGeom prst="rect">
            <a:avLst/>
          </a:prstGeom>
        </p:spPr>
        <p:txBody>
          <a:bodyPr vert="horz" lIns="91307" tIns="45653" rIns="91307" bIns="456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8" y="9119477"/>
            <a:ext cx="3169920" cy="480060"/>
          </a:xfrm>
          <a:prstGeom prst="rect">
            <a:avLst/>
          </a:prstGeom>
        </p:spPr>
        <p:txBody>
          <a:bodyPr vert="horz" lIns="91307" tIns="45653" rIns="91307" bIns="45653" rtlCol="0" anchor="b"/>
          <a:lstStyle>
            <a:lvl1pPr algn="l">
              <a:defRPr sz="1200"/>
            </a:lvl1pPr>
          </a:lstStyle>
          <a:p>
            <a:endParaRPr lang="en-GB" dirty="0"/>
          </a:p>
        </p:txBody>
      </p:sp>
      <p:sp>
        <p:nvSpPr>
          <p:cNvPr id="7" name="Slide Number Placeholder 6"/>
          <p:cNvSpPr>
            <a:spLocks noGrp="1"/>
          </p:cNvSpPr>
          <p:nvPr>
            <p:ph type="sldNum" sz="quarter" idx="5"/>
          </p:nvPr>
        </p:nvSpPr>
        <p:spPr>
          <a:xfrm>
            <a:off x="4143596" y="9119477"/>
            <a:ext cx="3169920" cy="480060"/>
          </a:xfrm>
          <a:prstGeom prst="rect">
            <a:avLst/>
          </a:prstGeom>
        </p:spPr>
        <p:txBody>
          <a:bodyPr vert="horz" lIns="91307" tIns="45653" rIns="91307" bIns="45653" rtlCol="0" anchor="b"/>
          <a:lstStyle>
            <a:lvl1pPr algn="r">
              <a:defRPr sz="1200"/>
            </a:lvl1pPr>
          </a:lstStyle>
          <a:p>
            <a:fld id="{9069FF06-DCF1-4121-A96F-0E168397456B}" type="slidenum">
              <a:rPr lang="en-GB" smtClean="0"/>
              <a:t>‹#›</a:t>
            </a:fld>
            <a:endParaRPr lang="en-GB" dirty="0"/>
          </a:p>
        </p:txBody>
      </p:sp>
    </p:spTree>
    <p:extLst>
      <p:ext uri="{BB962C8B-B14F-4D97-AF65-F5344CB8AC3E}">
        <p14:creationId xmlns:p14="http://schemas.microsoft.com/office/powerpoint/2010/main" val="71205712"/>
      </p:ext>
    </p:extLst>
  </p:cSld>
  <p:clrMap bg1="lt1" tx1="dk1" bg2="lt2" tx2="dk2" accent1="accent1" accent2="accent2" accent3="accent3" accent4="accent4" accent5="accent5" accent6="accent6" hlink="hlink" folHlink="folHlink"/>
  <p:notesStyle>
    <a:lvl1pPr marL="0" algn="l" defTabSz="1028700" rtl="0" eaLnBrk="1" latinLnBrk="0" hangingPunct="1">
      <a:defRPr sz="1400" kern="1200">
        <a:solidFill>
          <a:schemeClr val="tx1"/>
        </a:solidFill>
        <a:latin typeface="+mn-lt"/>
        <a:ea typeface="+mn-ea"/>
        <a:cs typeface="+mn-cs"/>
      </a:defRPr>
    </a:lvl1pPr>
    <a:lvl2pPr marL="514350" algn="l" defTabSz="1028700" rtl="0" eaLnBrk="1" latinLnBrk="0" hangingPunct="1">
      <a:defRPr sz="1400" kern="1200">
        <a:solidFill>
          <a:schemeClr val="tx1"/>
        </a:solidFill>
        <a:latin typeface="+mn-lt"/>
        <a:ea typeface="+mn-ea"/>
        <a:cs typeface="+mn-cs"/>
      </a:defRPr>
    </a:lvl2pPr>
    <a:lvl3pPr marL="1028700" algn="l" defTabSz="1028700" rtl="0" eaLnBrk="1" latinLnBrk="0" hangingPunct="1">
      <a:defRPr sz="1400" kern="1200">
        <a:solidFill>
          <a:schemeClr val="tx1"/>
        </a:solidFill>
        <a:latin typeface="+mn-lt"/>
        <a:ea typeface="+mn-ea"/>
        <a:cs typeface="+mn-cs"/>
      </a:defRPr>
    </a:lvl3pPr>
    <a:lvl4pPr marL="1543050" algn="l" defTabSz="1028700" rtl="0" eaLnBrk="1" latinLnBrk="0" hangingPunct="1">
      <a:defRPr sz="1400" kern="1200">
        <a:solidFill>
          <a:schemeClr val="tx1"/>
        </a:solidFill>
        <a:latin typeface="+mn-lt"/>
        <a:ea typeface="+mn-ea"/>
        <a:cs typeface="+mn-cs"/>
      </a:defRPr>
    </a:lvl4pPr>
    <a:lvl5pPr marL="2057400" algn="l" defTabSz="1028700" rtl="0" eaLnBrk="1" latinLnBrk="0" hangingPunct="1">
      <a:defRPr sz="1400" kern="1200">
        <a:solidFill>
          <a:schemeClr val="tx1"/>
        </a:solidFill>
        <a:latin typeface="+mn-lt"/>
        <a:ea typeface="+mn-ea"/>
        <a:cs typeface="+mn-cs"/>
      </a:defRPr>
    </a:lvl5pPr>
    <a:lvl6pPr marL="2571750" algn="l" defTabSz="1028700" rtl="0" eaLnBrk="1" latinLnBrk="0" hangingPunct="1">
      <a:defRPr sz="1400" kern="1200">
        <a:solidFill>
          <a:schemeClr val="tx1"/>
        </a:solidFill>
        <a:latin typeface="+mn-lt"/>
        <a:ea typeface="+mn-ea"/>
        <a:cs typeface="+mn-cs"/>
      </a:defRPr>
    </a:lvl6pPr>
    <a:lvl7pPr marL="3086100" algn="l" defTabSz="1028700" rtl="0" eaLnBrk="1" latinLnBrk="0" hangingPunct="1">
      <a:defRPr sz="1400" kern="1200">
        <a:solidFill>
          <a:schemeClr val="tx1"/>
        </a:solidFill>
        <a:latin typeface="+mn-lt"/>
        <a:ea typeface="+mn-ea"/>
        <a:cs typeface="+mn-cs"/>
      </a:defRPr>
    </a:lvl7pPr>
    <a:lvl8pPr marL="3600450" algn="l" defTabSz="1028700" rtl="0" eaLnBrk="1" latinLnBrk="0" hangingPunct="1">
      <a:defRPr sz="1400" kern="1200">
        <a:solidFill>
          <a:schemeClr val="tx1"/>
        </a:solidFill>
        <a:latin typeface="+mn-lt"/>
        <a:ea typeface="+mn-ea"/>
        <a:cs typeface="+mn-cs"/>
      </a:defRPr>
    </a:lvl8pPr>
    <a:lvl9pPr marL="4114800" algn="l" defTabSz="102870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following precautions will be made to </a:t>
            </a:r>
            <a:r>
              <a:rPr lang="en-US" sz="1800" b="0" i="0" u="none" strike="noStrike" baseline="0" dirty="0" err="1">
                <a:solidFill>
                  <a:srgbClr val="000000"/>
                </a:solidFill>
                <a:latin typeface="Arial" panose="020B0604020202020204" pitchFamily="34" charset="0"/>
              </a:rPr>
              <a:t>minimise</a:t>
            </a:r>
            <a:r>
              <a:rPr lang="en-US" sz="1800" b="0" i="0" u="none" strike="noStrike" baseline="0" dirty="0">
                <a:solidFill>
                  <a:srgbClr val="000000"/>
                </a:solidFill>
                <a:latin typeface="Arial" panose="020B0604020202020204" pitchFamily="34" charset="0"/>
              </a:rPr>
              <a:t> nuisance to the public and </a:t>
            </a:r>
            <a:r>
              <a:rPr lang="en-US" sz="1800" b="0" i="0" u="none" strike="noStrike" baseline="0" dirty="0" err="1">
                <a:solidFill>
                  <a:srgbClr val="000000"/>
                </a:solidFill>
                <a:latin typeface="Arial" panose="020B0604020202020204" pitchFamily="34" charset="0"/>
              </a:rPr>
              <a:t>neighbouring</a:t>
            </a:r>
            <a:r>
              <a:rPr lang="en-US" sz="1800" b="0" i="0" u="none" strike="noStrike" baseline="0" dirty="0">
                <a:solidFill>
                  <a:srgbClr val="000000"/>
                </a:solidFill>
                <a:latin typeface="Arial" panose="020B0604020202020204" pitchFamily="34" charset="0"/>
              </a:rPr>
              <a:t> occupiers caused by noise: </a:t>
            </a:r>
          </a:p>
          <a:p>
            <a:r>
              <a:rPr lang="en-US" sz="1800" b="0" i="0" u="none" strike="noStrike" baseline="0" dirty="0">
                <a:solidFill>
                  <a:srgbClr val="000000"/>
                </a:solidFill>
                <a:latin typeface="Arial" panose="020B0604020202020204" pitchFamily="34" charset="0"/>
              </a:rPr>
              <a:t>• Noise shall be reduced by the use of silencing devices at all times and noisy operations shall be in accordance with Local Authority requirements;; </a:t>
            </a:r>
          </a:p>
          <a:p>
            <a:r>
              <a:rPr lang="en-US" sz="1800" b="0" i="0" u="none" strike="noStrike" baseline="0" dirty="0">
                <a:solidFill>
                  <a:srgbClr val="000000"/>
                </a:solidFill>
                <a:latin typeface="Arial" panose="020B0604020202020204" pitchFamily="34" charset="0"/>
              </a:rPr>
              <a:t>• All loading, unloading and deliveries of materials and plant to the site and removal of waste should, where possible, be carried out within normal site working hours; </a:t>
            </a:r>
          </a:p>
          <a:p>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Utilisation</a:t>
            </a:r>
            <a:r>
              <a:rPr lang="en-US" sz="1800" b="0" i="0" u="none" strike="noStrike" baseline="0" dirty="0">
                <a:solidFill>
                  <a:srgbClr val="000000"/>
                </a:solidFill>
                <a:latin typeface="Arial" panose="020B0604020202020204" pitchFamily="34" charset="0"/>
              </a:rPr>
              <a:t> of the right machine for the right job ensuring that plant is not under-powered to carry out the task and hence, generating more noise or more vibration than necessary; </a:t>
            </a:r>
          </a:p>
          <a:p>
            <a:r>
              <a:rPr lang="en-US" sz="1800" b="0" i="0" u="none" strike="noStrike" baseline="0" dirty="0">
                <a:solidFill>
                  <a:srgbClr val="000000"/>
                </a:solidFill>
                <a:latin typeface="Arial" panose="020B0604020202020204" pitchFamily="34" charset="0"/>
              </a:rPr>
              <a:t>• Use of modern intrinsically compliant plant and equipment ensuring noise and vibration levels are </a:t>
            </a:r>
            <a:r>
              <a:rPr lang="en-US" sz="1800" b="0" i="0" u="none" strike="noStrike" baseline="0" dirty="0" err="1">
                <a:solidFill>
                  <a:srgbClr val="000000"/>
                </a:solidFill>
                <a:latin typeface="Arial" panose="020B0604020202020204" pitchFamily="34" charset="0"/>
              </a:rPr>
              <a:t>minimised</a:t>
            </a:r>
            <a:r>
              <a:rPr lang="en-US" sz="1800" b="0" i="0" u="none" strike="noStrike" baseline="0" dirty="0">
                <a:solidFill>
                  <a:srgbClr val="000000"/>
                </a:solidFill>
                <a:latin typeface="Arial" panose="020B0604020202020204" pitchFamily="34" charset="0"/>
              </a:rPr>
              <a:t> at the outset (all equipment must comply with the EC Directives and UK Regulations set out in BS 5228-1:2009); </a:t>
            </a:r>
          </a:p>
          <a:p>
            <a:r>
              <a:rPr lang="en-US" sz="1800" b="0" i="0" u="none" strike="noStrike" baseline="0" dirty="0">
                <a:solidFill>
                  <a:srgbClr val="000000"/>
                </a:solidFill>
                <a:latin typeface="Arial" panose="020B0604020202020204" pitchFamily="34" charset="0"/>
              </a:rPr>
              <a:t>• Use of physical barriers (of at least 5 kg/m2 surface density), for example, hoarding, </a:t>
            </a:r>
            <a:r>
              <a:rPr lang="en-US" sz="1800" b="0" i="0" u="none" strike="noStrike" baseline="0" dirty="0" err="1">
                <a:solidFill>
                  <a:srgbClr val="000000"/>
                </a:solidFill>
                <a:latin typeface="Arial" panose="020B0604020202020204" pitchFamily="34" charset="0"/>
              </a:rPr>
              <a:t>monoflex</a:t>
            </a:r>
            <a:r>
              <a:rPr lang="en-US" sz="1800" b="0" i="0" u="none" strike="noStrike" baseline="0" dirty="0">
                <a:solidFill>
                  <a:srgbClr val="000000"/>
                </a:solidFill>
                <a:latin typeface="Arial" panose="020B0604020202020204" pitchFamily="34" charset="0"/>
              </a:rPr>
              <a:t> covering on scaffold to reduce noise emissions; </a:t>
            </a:r>
          </a:p>
          <a:p>
            <a:r>
              <a:rPr lang="en-US" sz="1800" b="0" i="0" u="none" strike="noStrike" baseline="0" dirty="0">
                <a:solidFill>
                  <a:srgbClr val="000000"/>
                </a:solidFill>
                <a:latin typeface="Arial" panose="020B0604020202020204" pitchFamily="34" charset="0"/>
              </a:rPr>
              <a:t>• Siting of stationary plant and loading/unloading areas away from site boundaries and/ or within screened areas; </a:t>
            </a:r>
          </a:p>
          <a:p>
            <a:r>
              <a:rPr lang="en-US" sz="1800" b="0" i="0" u="none" strike="noStrike" baseline="0" dirty="0">
                <a:solidFill>
                  <a:srgbClr val="000000"/>
                </a:solidFill>
                <a:latin typeface="Arial" panose="020B0604020202020204" pitchFamily="34" charset="0"/>
              </a:rPr>
              <a:t>• Using electrically powered equipment run from the mains supply where available is preferred to using generators to power plant and equipment ; </a:t>
            </a:r>
          </a:p>
          <a:p>
            <a:r>
              <a:rPr lang="en-US" sz="1800" b="0" i="0" u="none" strike="noStrike" baseline="0" dirty="0">
                <a:solidFill>
                  <a:srgbClr val="000000"/>
                </a:solidFill>
                <a:latin typeface="Arial" panose="020B0604020202020204" pitchFamily="34" charset="0"/>
              </a:rPr>
              <a:t>• Use of screws and drills rather than nails for fixing hoardings etc.; </a:t>
            </a:r>
          </a:p>
          <a:p>
            <a:r>
              <a:rPr lang="en-US" sz="1800" b="0" i="0" u="none" strike="noStrike" baseline="0" dirty="0">
                <a:solidFill>
                  <a:srgbClr val="000000"/>
                </a:solidFill>
                <a:latin typeface="Arial" panose="020B0604020202020204" pitchFamily="34" charset="0"/>
              </a:rPr>
              <a:t>• careful handling of materials &amp; waste such as lowering rather than dropping items;</a:t>
            </a:r>
          </a:p>
          <a:p>
            <a:r>
              <a:rPr lang="en-US" sz="1800" b="0" i="0" u="none" strike="noStrike" baseline="0" dirty="0">
                <a:solidFill>
                  <a:srgbClr val="000000"/>
                </a:solidFill>
                <a:latin typeface="Arial" panose="020B0604020202020204" pitchFamily="34" charset="0"/>
              </a:rPr>
              <a:t>avoidance of unnecessary noise (such as engines idling between operations, shouting, loud radios or excessive revving of engines) by effective site management;</a:t>
            </a:r>
          </a:p>
          <a:p>
            <a:r>
              <a:rPr lang="en-US" sz="1800" b="0" i="0" u="none" strike="noStrike" baseline="0" dirty="0">
                <a:solidFill>
                  <a:srgbClr val="000000"/>
                </a:solidFill>
                <a:latin typeface="Arial" panose="020B0604020202020204" pitchFamily="34" charset="0"/>
              </a:rPr>
              <a:t>• Pre and post task reviews of working practices and ensuring noise risk is addressed and reduced to acceptable levels;</a:t>
            </a:r>
          </a:p>
          <a:p>
            <a:r>
              <a:rPr lang="en-US" sz="1800" b="0" i="0" u="none" strike="noStrike" baseline="0" dirty="0">
                <a:solidFill>
                  <a:srgbClr val="000000"/>
                </a:solidFill>
                <a:latin typeface="Arial" panose="020B0604020202020204" pitchFamily="34" charset="0"/>
              </a:rPr>
              <a:t>• Toolbox talks with trained project staff to update operations on potential and current noise level impacts;</a:t>
            </a:r>
          </a:p>
          <a:p>
            <a:r>
              <a:rPr lang="en-US" sz="1800" b="0" i="0" u="none" strike="noStrike" baseline="0" dirty="0">
                <a:solidFill>
                  <a:srgbClr val="000000"/>
                </a:solidFill>
                <a:latin typeface="Arial" panose="020B0604020202020204" pitchFamily="34" charset="0"/>
              </a:rPr>
              <a:t>• Careful planning of the sequence of work in order to </a:t>
            </a:r>
            <a:r>
              <a:rPr lang="en-US" sz="1800" b="0" i="0" u="none" strike="noStrike" baseline="0" dirty="0" err="1">
                <a:solidFill>
                  <a:srgbClr val="000000"/>
                </a:solidFill>
                <a:latin typeface="Arial" panose="020B0604020202020204" pitchFamily="34" charset="0"/>
              </a:rPr>
              <a:t>minimise</a:t>
            </a:r>
            <a:r>
              <a:rPr lang="en-US" sz="1800" b="0" i="0" u="none" strike="noStrike" baseline="0" dirty="0">
                <a:solidFill>
                  <a:srgbClr val="000000"/>
                </a:solidFill>
                <a:latin typeface="Arial" panose="020B0604020202020204" pitchFamily="34" charset="0"/>
              </a:rPr>
              <a:t> the transfer of noise/vibration to </a:t>
            </a:r>
            <a:r>
              <a:rPr lang="en-US" sz="1800" b="0" i="0" u="none" strike="noStrike" baseline="0" dirty="0" err="1">
                <a:solidFill>
                  <a:srgbClr val="000000"/>
                </a:solidFill>
                <a:latin typeface="Arial" panose="020B0604020202020204" pitchFamily="34" charset="0"/>
              </a:rPr>
              <a:t>neighbours</a:t>
            </a:r>
            <a:r>
              <a:rPr lang="en-US" sz="1800" b="0" i="0" u="none" strike="noStrike" baseline="0" dirty="0">
                <a:solidFill>
                  <a:srgbClr val="000000"/>
                </a:solidFill>
                <a:latin typeface="Arial" panose="020B0604020202020204" pitchFamily="34" charset="0"/>
              </a:rPr>
              <a:t>.</a:t>
            </a:r>
          </a:p>
          <a:p>
            <a:endParaRPr lang="en-GB" dirty="0"/>
          </a:p>
        </p:txBody>
      </p:sp>
      <p:sp>
        <p:nvSpPr>
          <p:cNvPr id="4" name="Slide Number Placeholder 3"/>
          <p:cNvSpPr>
            <a:spLocks noGrp="1"/>
          </p:cNvSpPr>
          <p:nvPr>
            <p:ph type="sldNum" sz="quarter" idx="5"/>
          </p:nvPr>
        </p:nvSpPr>
        <p:spPr/>
        <p:txBody>
          <a:bodyPr/>
          <a:lstStyle/>
          <a:p>
            <a:fld id="{AF00DF21-458D-4D0F-B696-4CAFAA06EC55}" type="slidenum">
              <a:rPr lang="en-GB" smtClean="0"/>
              <a:t>9</a:t>
            </a:fld>
            <a:endParaRPr lang="en-GB"/>
          </a:p>
        </p:txBody>
      </p:sp>
    </p:spTree>
    <p:extLst>
      <p:ext uri="{BB962C8B-B14F-4D97-AF65-F5344CB8AC3E}">
        <p14:creationId xmlns:p14="http://schemas.microsoft.com/office/powerpoint/2010/main" val="365011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appropriate traffic movement orders will be agreed with the relevant statutory authorities prior to delivery or collection of any abnormal loads. It is often a requirement for abnormal loads to be delivered or collected outside of busy traffic periods. We will therefore issue special notice to our </a:t>
            </a:r>
            <a:r>
              <a:rPr lang="en-US" dirty="0" err="1"/>
              <a:t>neighbours</a:t>
            </a:r>
            <a:r>
              <a:rPr lang="en-US" dirty="0"/>
              <a:t> prior to any abnormal loads being delivered or collected. Upon delivery/collection the abnormal load will be directed to a pre-agreed delivery area by the traffic marshal who will instruct the driver to turn off the vehicle engine and switch off any lights to await unloading/loading. Following unloading/loading the vehicle will wait in until it is permitted to leave at a pre-agreed time as defined within the traffic movement </a:t>
            </a:r>
            <a:r>
              <a:rPr lang="en-US" dirty="0" err="1"/>
              <a:t>notic</a:t>
            </a:r>
            <a:endParaRPr lang="en-GB" dirty="0"/>
          </a:p>
        </p:txBody>
      </p:sp>
      <p:sp>
        <p:nvSpPr>
          <p:cNvPr id="4" name="Slide Number Placeholder 3"/>
          <p:cNvSpPr>
            <a:spLocks noGrp="1"/>
          </p:cNvSpPr>
          <p:nvPr>
            <p:ph type="sldNum" sz="quarter" idx="5"/>
          </p:nvPr>
        </p:nvSpPr>
        <p:spPr/>
        <p:txBody>
          <a:bodyPr/>
          <a:lstStyle/>
          <a:p>
            <a:fld id="{AF00DF21-458D-4D0F-B696-4CAFAA06EC55}" type="slidenum">
              <a:rPr lang="en-GB" smtClean="0"/>
              <a:t>13</a:t>
            </a:fld>
            <a:endParaRPr lang="en-GB"/>
          </a:p>
        </p:txBody>
      </p:sp>
    </p:spTree>
    <p:extLst>
      <p:ext uri="{BB962C8B-B14F-4D97-AF65-F5344CB8AC3E}">
        <p14:creationId xmlns:p14="http://schemas.microsoft.com/office/powerpoint/2010/main" val="141778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following precautions will be made to </a:t>
            </a:r>
            <a:r>
              <a:rPr lang="en-US" sz="1800" b="0" i="0" u="none" strike="noStrike" baseline="0" dirty="0" err="1">
                <a:solidFill>
                  <a:srgbClr val="000000"/>
                </a:solidFill>
                <a:latin typeface="Arial" panose="020B0604020202020204" pitchFamily="34" charset="0"/>
              </a:rPr>
              <a:t>minimise</a:t>
            </a:r>
            <a:r>
              <a:rPr lang="en-US" sz="1800" b="0" i="0" u="none" strike="noStrike" baseline="0" dirty="0">
                <a:solidFill>
                  <a:srgbClr val="000000"/>
                </a:solidFill>
                <a:latin typeface="Arial" panose="020B0604020202020204" pitchFamily="34" charset="0"/>
              </a:rPr>
              <a:t> nuisance to the public and </a:t>
            </a:r>
            <a:r>
              <a:rPr lang="en-US" sz="1800" b="0" i="0" u="none" strike="noStrike" baseline="0" dirty="0" err="1">
                <a:solidFill>
                  <a:srgbClr val="000000"/>
                </a:solidFill>
                <a:latin typeface="Arial" panose="020B0604020202020204" pitchFamily="34" charset="0"/>
              </a:rPr>
              <a:t>neighbouring</a:t>
            </a:r>
            <a:r>
              <a:rPr lang="en-US" sz="1800" b="0" i="0" u="none" strike="noStrike" baseline="0" dirty="0">
                <a:solidFill>
                  <a:srgbClr val="000000"/>
                </a:solidFill>
                <a:latin typeface="Arial" panose="020B0604020202020204" pitchFamily="34" charset="0"/>
              </a:rPr>
              <a:t> occupiers caused by noise: </a:t>
            </a:r>
          </a:p>
          <a:p>
            <a:r>
              <a:rPr lang="en-US" sz="1800" b="0" i="0" u="none" strike="noStrike" baseline="0" dirty="0">
                <a:solidFill>
                  <a:srgbClr val="000000"/>
                </a:solidFill>
                <a:latin typeface="Arial" panose="020B0604020202020204" pitchFamily="34" charset="0"/>
              </a:rPr>
              <a:t>• Noise shall be reduced by the use of silencing devices at all times and noisy operations shall be in accordance with Local Authority requirements;; </a:t>
            </a:r>
          </a:p>
          <a:p>
            <a:r>
              <a:rPr lang="en-US" sz="1800" b="0" i="0" u="none" strike="noStrike" baseline="0" dirty="0">
                <a:solidFill>
                  <a:srgbClr val="000000"/>
                </a:solidFill>
                <a:latin typeface="Arial" panose="020B0604020202020204" pitchFamily="34" charset="0"/>
              </a:rPr>
              <a:t>• All loading, unloading and deliveries of materials and plant to the site and removal of waste should, where possible, be carried out within normal site working hours; </a:t>
            </a:r>
          </a:p>
          <a:p>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Utilisation</a:t>
            </a:r>
            <a:r>
              <a:rPr lang="en-US" sz="1800" b="0" i="0" u="none" strike="noStrike" baseline="0" dirty="0">
                <a:solidFill>
                  <a:srgbClr val="000000"/>
                </a:solidFill>
                <a:latin typeface="Arial" panose="020B0604020202020204" pitchFamily="34" charset="0"/>
              </a:rPr>
              <a:t> of the right machine for the right job ensuring that plant is not under-powered to carry out the task and hence, generating more noise or more vibration than necessary; </a:t>
            </a:r>
          </a:p>
          <a:p>
            <a:r>
              <a:rPr lang="en-US" sz="1800" b="0" i="0" u="none" strike="noStrike" baseline="0" dirty="0">
                <a:solidFill>
                  <a:srgbClr val="000000"/>
                </a:solidFill>
                <a:latin typeface="Arial" panose="020B0604020202020204" pitchFamily="34" charset="0"/>
              </a:rPr>
              <a:t>• Use of modern intrinsically compliant plant and equipment ensuring noise and vibration levels are </a:t>
            </a:r>
            <a:r>
              <a:rPr lang="en-US" sz="1800" b="0" i="0" u="none" strike="noStrike" baseline="0" dirty="0" err="1">
                <a:solidFill>
                  <a:srgbClr val="000000"/>
                </a:solidFill>
                <a:latin typeface="Arial" panose="020B0604020202020204" pitchFamily="34" charset="0"/>
              </a:rPr>
              <a:t>minimised</a:t>
            </a:r>
            <a:r>
              <a:rPr lang="en-US" sz="1800" b="0" i="0" u="none" strike="noStrike" baseline="0" dirty="0">
                <a:solidFill>
                  <a:srgbClr val="000000"/>
                </a:solidFill>
                <a:latin typeface="Arial" panose="020B0604020202020204" pitchFamily="34" charset="0"/>
              </a:rPr>
              <a:t> at the outset (all equipment must comply with the EC Directives and UK Regulations set out in BS 5228-1:2009); </a:t>
            </a:r>
          </a:p>
          <a:p>
            <a:r>
              <a:rPr lang="en-US" sz="1800" b="0" i="0" u="none" strike="noStrike" baseline="0" dirty="0">
                <a:solidFill>
                  <a:srgbClr val="000000"/>
                </a:solidFill>
                <a:latin typeface="Arial" panose="020B0604020202020204" pitchFamily="34" charset="0"/>
              </a:rPr>
              <a:t>• Use of physical barriers (of at least 5 kg/m2 surface density), for example, hoarding, </a:t>
            </a:r>
            <a:r>
              <a:rPr lang="en-US" sz="1800" b="0" i="0" u="none" strike="noStrike" baseline="0" dirty="0" err="1">
                <a:solidFill>
                  <a:srgbClr val="000000"/>
                </a:solidFill>
                <a:latin typeface="Arial" panose="020B0604020202020204" pitchFamily="34" charset="0"/>
              </a:rPr>
              <a:t>monoflex</a:t>
            </a:r>
            <a:r>
              <a:rPr lang="en-US" sz="1800" b="0" i="0" u="none" strike="noStrike" baseline="0" dirty="0">
                <a:solidFill>
                  <a:srgbClr val="000000"/>
                </a:solidFill>
                <a:latin typeface="Arial" panose="020B0604020202020204" pitchFamily="34" charset="0"/>
              </a:rPr>
              <a:t> covering on scaffold to reduce noise emissions; </a:t>
            </a:r>
          </a:p>
          <a:p>
            <a:r>
              <a:rPr lang="en-US" sz="1800" b="0" i="0" u="none" strike="noStrike" baseline="0" dirty="0">
                <a:solidFill>
                  <a:srgbClr val="000000"/>
                </a:solidFill>
                <a:latin typeface="Arial" panose="020B0604020202020204" pitchFamily="34" charset="0"/>
              </a:rPr>
              <a:t>• Siting of stationary plant and loading/unloading areas away from site boundaries and/ or within screened areas; </a:t>
            </a:r>
          </a:p>
          <a:p>
            <a:r>
              <a:rPr lang="en-US" sz="1800" b="0" i="0" u="none" strike="noStrike" baseline="0" dirty="0">
                <a:solidFill>
                  <a:srgbClr val="000000"/>
                </a:solidFill>
                <a:latin typeface="Arial" panose="020B0604020202020204" pitchFamily="34" charset="0"/>
              </a:rPr>
              <a:t>• Using electrically powered equipment run from the mains supply where available is preferred to using generators to power plant and equipment ; </a:t>
            </a:r>
          </a:p>
          <a:p>
            <a:r>
              <a:rPr lang="en-US" sz="1800" b="0" i="0" u="none" strike="noStrike" baseline="0" dirty="0">
                <a:solidFill>
                  <a:srgbClr val="000000"/>
                </a:solidFill>
                <a:latin typeface="Arial" panose="020B0604020202020204" pitchFamily="34" charset="0"/>
              </a:rPr>
              <a:t>• Use of screws and drills rather than nails for fixing hoardings etc.; </a:t>
            </a:r>
          </a:p>
          <a:p>
            <a:r>
              <a:rPr lang="en-US" sz="1800" b="0" i="0" u="none" strike="noStrike" baseline="0" dirty="0">
                <a:solidFill>
                  <a:srgbClr val="000000"/>
                </a:solidFill>
                <a:latin typeface="Arial" panose="020B0604020202020204" pitchFamily="34" charset="0"/>
              </a:rPr>
              <a:t>• careful handling of materials &amp; waste such as lowering rather than dropping items;</a:t>
            </a:r>
          </a:p>
          <a:p>
            <a:r>
              <a:rPr lang="en-US" sz="1800" b="0" i="0" u="none" strike="noStrike" baseline="0" dirty="0">
                <a:solidFill>
                  <a:srgbClr val="000000"/>
                </a:solidFill>
                <a:latin typeface="Arial" panose="020B0604020202020204" pitchFamily="34" charset="0"/>
              </a:rPr>
              <a:t>avoidance of unnecessary noise (such as engines idling between operations, shouting, loud radios or excessive revving of engines) by effective site management;</a:t>
            </a:r>
          </a:p>
          <a:p>
            <a:r>
              <a:rPr lang="en-US" sz="1800" b="0" i="0" u="none" strike="noStrike" baseline="0" dirty="0">
                <a:solidFill>
                  <a:srgbClr val="000000"/>
                </a:solidFill>
                <a:latin typeface="Arial" panose="020B0604020202020204" pitchFamily="34" charset="0"/>
              </a:rPr>
              <a:t>• Pre and post task reviews of working practices and ensuring noise risk is addressed and reduced to acceptable levels;</a:t>
            </a:r>
          </a:p>
          <a:p>
            <a:r>
              <a:rPr lang="en-US" sz="1800" b="0" i="0" u="none" strike="noStrike" baseline="0" dirty="0">
                <a:solidFill>
                  <a:srgbClr val="000000"/>
                </a:solidFill>
                <a:latin typeface="Arial" panose="020B0604020202020204" pitchFamily="34" charset="0"/>
              </a:rPr>
              <a:t>• Toolbox talks with trained project staff to update operations on potential and current noise level impacts;</a:t>
            </a:r>
          </a:p>
          <a:p>
            <a:r>
              <a:rPr lang="en-US" sz="1800" b="0" i="0" u="none" strike="noStrike" baseline="0" dirty="0">
                <a:solidFill>
                  <a:srgbClr val="000000"/>
                </a:solidFill>
                <a:latin typeface="Arial" panose="020B0604020202020204" pitchFamily="34" charset="0"/>
              </a:rPr>
              <a:t>• Careful planning of the sequence of work in order to </a:t>
            </a:r>
            <a:r>
              <a:rPr lang="en-US" sz="1800" b="0" i="0" u="none" strike="noStrike" baseline="0" dirty="0" err="1">
                <a:solidFill>
                  <a:srgbClr val="000000"/>
                </a:solidFill>
                <a:latin typeface="Arial" panose="020B0604020202020204" pitchFamily="34" charset="0"/>
              </a:rPr>
              <a:t>minimise</a:t>
            </a:r>
            <a:r>
              <a:rPr lang="en-US" sz="1800" b="0" i="0" u="none" strike="noStrike" baseline="0" dirty="0">
                <a:solidFill>
                  <a:srgbClr val="000000"/>
                </a:solidFill>
                <a:latin typeface="Arial" panose="020B0604020202020204" pitchFamily="34" charset="0"/>
              </a:rPr>
              <a:t> the transfer of noise/vibration to </a:t>
            </a:r>
            <a:r>
              <a:rPr lang="en-US" sz="1800" b="0" i="0" u="none" strike="noStrike" baseline="0" dirty="0" err="1">
                <a:solidFill>
                  <a:srgbClr val="000000"/>
                </a:solidFill>
                <a:latin typeface="Arial" panose="020B0604020202020204" pitchFamily="34" charset="0"/>
              </a:rPr>
              <a:t>neighbours</a:t>
            </a:r>
            <a:r>
              <a:rPr lang="en-US" sz="1800" b="0" i="0" u="none" strike="noStrike" baseline="0" dirty="0">
                <a:solidFill>
                  <a:srgbClr val="000000"/>
                </a:solidFill>
                <a:latin typeface="Arial" panose="020B0604020202020204" pitchFamily="34" charset="0"/>
              </a:rPr>
              <a:t>.</a:t>
            </a:r>
          </a:p>
          <a:p>
            <a:endParaRPr lang="en-GB" dirty="0"/>
          </a:p>
        </p:txBody>
      </p:sp>
      <p:sp>
        <p:nvSpPr>
          <p:cNvPr id="4" name="Slide Number Placeholder 3"/>
          <p:cNvSpPr>
            <a:spLocks noGrp="1"/>
          </p:cNvSpPr>
          <p:nvPr>
            <p:ph type="sldNum" sz="quarter" idx="5"/>
          </p:nvPr>
        </p:nvSpPr>
        <p:spPr/>
        <p:txBody>
          <a:bodyPr/>
          <a:lstStyle/>
          <a:p>
            <a:fld id="{AF00DF21-458D-4D0F-B696-4CAFAA06EC55}" type="slidenum">
              <a:rPr lang="en-GB" smtClean="0"/>
              <a:t>15</a:t>
            </a:fld>
            <a:endParaRPr lang="en-GB"/>
          </a:p>
        </p:txBody>
      </p:sp>
    </p:spTree>
    <p:extLst>
      <p:ext uri="{BB962C8B-B14F-4D97-AF65-F5344CB8AC3E}">
        <p14:creationId xmlns:p14="http://schemas.microsoft.com/office/powerpoint/2010/main" val="2783239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105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22050" y="302803"/>
            <a:ext cx="9396889" cy="1260211"/>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522050" y="1764295"/>
            <a:ext cx="9396889" cy="499008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22050" y="7008173"/>
            <a:ext cx="2436231" cy="402567"/>
          </a:xfrm>
          <a:prstGeom prst="rect">
            <a:avLst/>
          </a:prstGeom>
        </p:spPr>
        <p:txBody>
          <a:bodyPr/>
          <a:lstStyle/>
          <a:p>
            <a:fld id="{A2901D7D-CF00-4B1E-9D6A-6E4348FA6023}" type="datetime1">
              <a:rPr lang="en-GB" smtClean="0"/>
              <a:t>23/02/2024</a:t>
            </a:fld>
            <a:endParaRPr lang="en-GB" dirty="0"/>
          </a:p>
        </p:txBody>
      </p:sp>
      <p:sp>
        <p:nvSpPr>
          <p:cNvPr id="5" name="Footer Placeholder 4"/>
          <p:cNvSpPr>
            <a:spLocks noGrp="1"/>
          </p:cNvSpPr>
          <p:nvPr>
            <p:ph type="ftr" sz="quarter" idx="11"/>
          </p:nvPr>
        </p:nvSpPr>
        <p:spPr>
          <a:xfrm>
            <a:off x="3567339" y="7008173"/>
            <a:ext cx="3306313" cy="402567"/>
          </a:xfrm>
          <a:prstGeom prst="rect">
            <a:avLst/>
          </a:prstGeom>
        </p:spPr>
        <p:txBody>
          <a:bodyPr/>
          <a:lstStyle/>
          <a:p>
            <a:endParaRPr lang="en-GB" dirty="0"/>
          </a:p>
        </p:txBody>
      </p:sp>
      <p:sp>
        <p:nvSpPr>
          <p:cNvPr id="6" name="Slide Number Placeholder 5"/>
          <p:cNvSpPr>
            <a:spLocks noGrp="1"/>
          </p:cNvSpPr>
          <p:nvPr>
            <p:ph type="sldNum" sz="quarter" idx="12"/>
          </p:nvPr>
        </p:nvSpPr>
        <p:spPr>
          <a:xfrm>
            <a:off x="7482709" y="7008173"/>
            <a:ext cx="2436231" cy="402567"/>
          </a:xfrm>
          <a:prstGeom prst="rect">
            <a:avLst/>
          </a:prstGeom>
        </p:spPr>
        <p:txBody>
          <a:bodyPr/>
          <a:lstStyle/>
          <a:p>
            <a:fld id="{60BA0703-0194-4E25-934E-21A8BD45E4E0}" type="slidenum">
              <a:rPr lang="en-GB" smtClean="0"/>
              <a:t>‹#›</a:t>
            </a:fld>
            <a:endParaRPr lang="en-GB" dirty="0"/>
          </a:p>
        </p:txBody>
      </p:sp>
    </p:spTree>
    <p:extLst>
      <p:ext uri="{BB962C8B-B14F-4D97-AF65-F5344CB8AC3E}">
        <p14:creationId xmlns:p14="http://schemas.microsoft.com/office/powerpoint/2010/main" val="82783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69717" y="302802"/>
            <a:ext cx="2349222" cy="645157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2051" y="302802"/>
            <a:ext cx="6873650" cy="645157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22050" y="7008173"/>
            <a:ext cx="2436231" cy="402567"/>
          </a:xfrm>
          <a:prstGeom prst="rect">
            <a:avLst/>
          </a:prstGeom>
        </p:spPr>
        <p:txBody>
          <a:bodyPr/>
          <a:lstStyle/>
          <a:p>
            <a:fld id="{1EF819E2-094E-4ACB-8B1D-F180C9C42948}" type="datetime1">
              <a:rPr lang="en-GB" smtClean="0"/>
              <a:t>23/02/2024</a:t>
            </a:fld>
            <a:endParaRPr lang="en-GB" dirty="0"/>
          </a:p>
        </p:txBody>
      </p:sp>
      <p:sp>
        <p:nvSpPr>
          <p:cNvPr id="5" name="Footer Placeholder 4"/>
          <p:cNvSpPr>
            <a:spLocks noGrp="1"/>
          </p:cNvSpPr>
          <p:nvPr>
            <p:ph type="ftr" sz="quarter" idx="11"/>
          </p:nvPr>
        </p:nvSpPr>
        <p:spPr>
          <a:xfrm>
            <a:off x="3567339" y="7008173"/>
            <a:ext cx="3306313" cy="402567"/>
          </a:xfrm>
          <a:prstGeom prst="rect">
            <a:avLst/>
          </a:prstGeom>
        </p:spPr>
        <p:txBody>
          <a:bodyPr/>
          <a:lstStyle/>
          <a:p>
            <a:endParaRPr lang="en-GB" dirty="0"/>
          </a:p>
        </p:txBody>
      </p:sp>
      <p:sp>
        <p:nvSpPr>
          <p:cNvPr id="6" name="Slide Number Placeholder 5"/>
          <p:cNvSpPr>
            <a:spLocks noGrp="1"/>
          </p:cNvSpPr>
          <p:nvPr>
            <p:ph type="sldNum" sz="quarter" idx="12"/>
          </p:nvPr>
        </p:nvSpPr>
        <p:spPr>
          <a:xfrm>
            <a:off x="7482709" y="7008173"/>
            <a:ext cx="2436231" cy="402567"/>
          </a:xfrm>
          <a:prstGeom prst="rect">
            <a:avLst/>
          </a:prstGeom>
        </p:spPr>
        <p:txBody>
          <a:bodyPr/>
          <a:lstStyle/>
          <a:p>
            <a:fld id="{60BA0703-0194-4E25-934E-21A8BD45E4E0}" type="slidenum">
              <a:rPr lang="en-GB" smtClean="0"/>
              <a:t>‹#›</a:t>
            </a:fld>
            <a:endParaRPr lang="en-GB" dirty="0"/>
          </a:p>
        </p:txBody>
      </p:sp>
    </p:spTree>
    <p:extLst>
      <p:ext uri="{BB962C8B-B14F-4D97-AF65-F5344CB8AC3E}">
        <p14:creationId xmlns:p14="http://schemas.microsoft.com/office/powerpoint/2010/main" val="329303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9C5A-EFD4-4693-ADDE-7D41609C4865}"/>
              </a:ext>
            </a:extLst>
          </p:cNvPr>
          <p:cNvSpPr>
            <a:spLocks noGrp="1"/>
          </p:cNvSpPr>
          <p:nvPr>
            <p:ph type="ctrTitle"/>
          </p:nvPr>
        </p:nvSpPr>
        <p:spPr>
          <a:xfrm>
            <a:off x="1305124" y="1237457"/>
            <a:ext cx="7830741" cy="2632440"/>
          </a:xfrm>
        </p:spPr>
        <p:txBody>
          <a:bodyPr anchor="b"/>
          <a:lstStyle>
            <a:lvl1pPr algn="ctr">
              <a:defRPr sz="5138"/>
            </a:lvl1pPr>
          </a:lstStyle>
          <a:p>
            <a:r>
              <a:rPr lang="en-US"/>
              <a:t>Click to edit Master title style</a:t>
            </a:r>
            <a:endParaRPr lang="en-GB"/>
          </a:p>
        </p:txBody>
      </p:sp>
      <p:sp>
        <p:nvSpPr>
          <p:cNvPr id="3" name="Subtitle 2">
            <a:extLst>
              <a:ext uri="{FF2B5EF4-FFF2-40B4-BE49-F238E27FC236}">
                <a16:creationId xmlns:a16="http://schemas.microsoft.com/office/drawing/2014/main" id="{7C3EFF72-CE40-4865-83F5-C70DBE8172BA}"/>
              </a:ext>
            </a:extLst>
          </p:cNvPr>
          <p:cNvSpPr>
            <a:spLocks noGrp="1"/>
          </p:cNvSpPr>
          <p:nvPr>
            <p:ph type="subTitle" idx="1"/>
          </p:nvPr>
        </p:nvSpPr>
        <p:spPr>
          <a:xfrm>
            <a:off x="1305124" y="3971414"/>
            <a:ext cx="7830741" cy="1825554"/>
          </a:xfrm>
        </p:spPr>
        <p:txBody>
          <a:bodyPr/>
          <a:lstStyle>
            <a:lvl1pPr marL="0" indent="0" algn="ctr">
              <a:buNone/>
              <a:defRPr sz="2055"/>
            </a:lvl1pPr>
            <a:lvl2pPr marL="391546" indent="0" algn="ctr">
              <a:buNone/>
              <a:defRPr sz="1713"/>
            </a:lvl2pPr>
            <a:lvl3pPr marL="783092" indent="0" algn="ctr">
              <a:buNone/>
              <a:defRPr sz="1542"/>
            </a:lvl3pPr>
            <a:lvl4pPr marL="1174638" indent="0" algn="ctr">
              <a:buNone/>
              <a:defRPr sz="1370"/>
            </a:lvl4pPr>
            <a:lvl5pPr marL="1566184" indent="0" algn="ctr">
              <a:buNone/>
              <a:defRPr sz="1370"/>
            </a:lvl5pPr>
            <a:lvl6pPr marL="1957730" indent="0" algn="ctr">
              <a:buNone/>
              <a:defRPr sz="1370"/>
            </a:lvl6pPr>
            <a:lvl7pPr marL="2349276" indent="0" algn="ctr">
              <a:buNone/>
              <a:defRPr sz="1370"/>
            </a:lvl7pPr>
            <a:lvl8pPr marL="2740823" indent="0" algn="ctr">
              <a:buNone/>
              <a:defRPr sz="1370"/>
            </a:lvl8pPr>
            <a:lvl9pPr marL="3132369" indent="0" algn="ctr">
              <a:buNone/>
              <a:defRPr sz="137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8523F3-923F-477E-B3C3-B722FF95F559}"/>
              </a:ext>
            </a:extLst>
          </p:cNvPr>
          <p:cNvSpPr>
            <a:spLocks noGrp="1"/>
          </p:cNvSpPr>
          <p:nvPr>
            <p:ph type="dt" sz="half" idx="10"/>
          </p:nvPr>
        </p:nvSpPr>
        <p:spPr/>
        <p:txBody>
          <a:bodyPr/>
          <a:lstStyle/>
          <a:p>
            <a:fld id="{9D228BC5-5F96-4A8D-A352-AD9347F74D58}" type="datetimeFigureOut">
              <a:rPr lang="en-GB" smtClean="0"/>
              <a:t>23/02/2024</a:t>
            </a:fld>
            <a:endParaRPr lang="en-GB"/>
          </a:p>
        </p:txBody>
      </p:sp>
      <p:sp>
        <p:nvSpPr>
          <p:cNvPr id="5" name="Footer Placeholder 4">
            <a:extLst>
              <a:ext uri="{FF2B5EF4-FFF2-40B4-BE49-F238E27FC236}">
                <a16:creationId xmlns:a16="http://schemas.microsoft.com/office/drawing/2014/main" id="{D2E9DF27-C12F-4A46-B4AF-E3CFC24C3067}"/>
              </a:ext>
            </a:extLst>
          </p:cNvPr>
          <p:cNvSpPr>
            <a:spLocks noGrp="1"/>
          </p:cNvSpPr>
          <p:nvPr>
            <p:ph type="ftr" sz="quarter" idx="11"/>
          </p:nvPr>
        </p:nvSpPr>
        <p:spPr/>
        <p:txBody>
          <a:bodyPr/>
          <a:lstStyle/>
          <a:p>
            <a:r>
              <a:rPr lang="en-US" dirty="0"/>
              <a:t>21-G003</a:t>
            </a:r>
          </a:p>
          <a:p>
            <a:r>
              <a:rPr lang="en-US" dirty="0"/>
              <a:t>"Penry Street Works"</a:t>
            </a:r>
          </a:p>
          <a:p>
            <a:r>
              <a:rPr lang="en-US" dirty="0"/>
              <a:t>233-247 Old Kent Road London Southwark SE1 5LU</a:t>
            </a:r>
          </a:p>
          <a:p>
            <a:r>
              <a:rPr lang="en-US" dirty="0"/>
              <a:t>LBS3015</a:t>
            </a:r>
          </a:p>
          <a:p>
            <a:endParaRPr lang="en-GB" dirty="0"/>
          </a:p>
        </p:txBody>
      </p:sp>
      <p:sp>
        <p:nvSpPr>
          <p:cNvPr id="6" name="Slide Number Placeholder 5">
            <a:extLst>
              <a:ext uri="{FF2B5EF4-FFF2-40B4-BE49-F238E27FC236}">
                <a16:creationId xmlns:a16="http://schemas.microsoft.com/office/drawing/2014/main" id="{1D63D333-5DB6-4A1E-A4DD-28636C0BFB8E}"/>
              </a:ext>
            </a:extLst>
          </p:cNvPr>
          <p:cNvSpPr>
            <a:spLocks noGrp="1"/>
          </p:cNvSpPr>
          <p:nvPr>
            <p:ph type="sldNum" sz="quarter" idx="12"/>
          </p:nvPr>
        </p:nvSpPr>
        <p:spPr/>
        <p:txBody>
          <a:bodyPr/>
          <a:lstStyle/>
          <a:p>
            <a:fld id="{5F8A0199-A372-418C-9399-7CC6A001578B}" type="slidenum">
              <a:rPr lang="en-GB" smtClean="0"/>
              <a:t>‹#›</a:t>
            </a:fld>
            <a:endParaRPr lang="en-GB"/>
          </a:p>
        </p:txBody>
      </p:sp>
    </p:spTree>
    <p:extLst>
      <p:ext uri="{BB962C8B-B14F-4D97-AF65-F5344CB8AC3E}">
        <p14:creationId xmlns:p14="http://schemas.microsoft.com/office/powerpoint/2010/main" val="369966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050" y="302803"/>
            <a:ext cx="9396889" cy="1260211"/>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522050" y="1764295"/>
            <a:ext cx="9396889" cy="49900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22050" y="7008173"/>
            <a:ext cx="2436231" cy="402567"/>
          </a:xfrm>
          <a:prstGeom prst="rect">
            <a:avLst/>
          </a:prstGeom>
        </p:spPr>
        <p:txBody>
          <a:bodyPr/>
          <a:lstStyle/>
          <a:p>
            <a:fld id="{47A00929-A451-4F2C-B199-55CC9E51027C}" type="datetime1">
              <a:rPr lang="en-GB" smtClean="0"/>
              <a:t>23/02/2024</a:t>
            </a:fld>
            <a:endParaRPr lang="en-GB" dirty="0"/>
          </a:p>
        </p:txBody>
      </p:sp>
      <p:sp>
        <p:nvSpPr>
          <p:cNvPr id="5" name="Footer Placeholder 4"/>
          <p:cNvSpPr>
            <a:spLocks noGrp="1"/>
          </p:cNvSpPr>
          <p:nvPr>
            <p:ph type="ftr" sz="quarter" idx="11"/>
          </p:nvPr>
        </p:nvSpPr>
        <p:spPr>
          <a:xfrm>
            <a:off x="3567339" y="7008173"/>
            <a:ext cx="3306313" cy="402567"/>
          </a:xfrm>
          <a:prstGeom prst="rect">
            <a:avLst/>
          </a:prstGeom>
        </p:spPr>
        <p:txBody>
          <a:bodyPr/>
          <a:lstStyle/>
          <a:p>
            <a:endParaRPr lang="en-GB" dirty="0"/>
          </a:p>
        </p:txBody>
      </p:sp>
    </p:spTree>
    <p:extLst>
      <p:ext uri="{BB962C8B-B14F-4D97-AF65-F5344CB8AC3E}">
        <p14:creationId xmlns:p14="http://schemas.microsoft.com/office/powerpoint/2010/main" val="260264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4766" y="4858814"/>
            <a:ext cx="8874840" cy="1501751"/>
          </a:xfrm>
          <a:prstGeom prst="rect">
            <a:avLst/>
          </a:prstGeom>
        </p:spPr>
        <p:txBody>
          <a:bodyPr anchor="t"/>
          <a:lstStyle>
            <a:lvl1pPr algn="l">
              <a:defRPr sz="4500" b="1" cap="all"/>
            </a:lvl1pPr>
          </a:lstStyle>
          <a:p>
            <a:r>
              <a:rPr lang="en-US"/>
              <a:t>Click to edit Master title style</a:t>
            </a:r>
            <a:endParaRPr lang="en-GB"/>
          </a:p>
        </p:txBody>
      </p:sp>
      <p:sp>
        <p:nvSpPr>
          <p:cNvPr id="3" name="Text Placeholder 2"/>
          <p:cNvSpPr>
            <a:spLocks noGrp="1"/>
          </p:cNvSpPr>
          <p:nvPr>
            <p:ph type="body" idx="1"/>
          </p:nvPr>
        </p:nvSpPr>
        <p:spPr>
          <a:xfrm>
            <a:off x="824766" y="3204786"/>
            <a:ext cx="8874840" cy="1654026"/>
          </a:xfrm>
          <a:prstGeom prst="rect">
            <a:avLst/>
          </a:prstGeo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22050" y="7008173"/>
            <a:ext cx="2436231" cy="402567"/>
          </a:xfrm>
          <a:prstGeom prst="rect">
            <a:avLst/>
          </a:prstGeom>
        </p:spPr>
        <p:txBody>
          <a:bodyPr/>
          <a:lstStyle/>
          <a:p>
            <a:fld id="{E6E83DD5-402F-49E1-87A2-16E0122FA6DD}" type="datetime1">
              <a:rPr lang="en-GB" smtClean="0"/>
              <a:t>23/02/2024</a:t>
            </a:fld>
            <a:endParaRPr lang="en-GB" dirty="0"/>
          </a:p>
        </p:txBody>
      </p:sp>
      <p:sp>
        <p:nvSpPr>
          <p:cNvPr id="5" name="Footer Placeholder 4"/>
          <p:cNvSpPr>
            <a:spLocks noGrp="1"/>
          </p:cNvSpPr>
          <p:nvPr>
            <p:ph type="ftr" sz="quarter" idx="11"/>
          </p:nvPr>
        </p:nvSpPr>
        <p:spPr>
          <a:xfrm>
            <a:off x="3567339" y="7008173"/>
            <a:ext cx="3306313" cy="402567"/>
          </a:xfrm>
          <a:prstGeom prst="rect">
            <a:avLst/>
          </a:prstGeom>
        </p:spPr>
        <p:txBody>
          <a:bodyPr/>
          <a:lstStyle/>
          <a:p>
            <a:endParaRPr lang="en-GB" dirty="0"/>
          </a:p>
        </p:txBody>
      </p:sp>
      <p:sp>
        <p:nvSpPr>
          <p:cNvPr id="6" name="Slide Number Placeholder 5"/>
          <p:cNvSpPr>
            <a:spLocks noGrp="1"/>
          </p:cNvSpPr>
          <p:nvPr>
            <p:ph type="sldNum" sz="quarter" idx="12"/>
          </p:nvPr>
        </p:nvSpPr>
        <p:spPr>
          <a:xfrm>
            <a:off x="7482709" y="7008173"/>
            <a:ext cx="2436231" cy="402567"/>
          </a:xfrm>
          <a:prstGeom prst="rect">
            <a:avLst/>
          </a:prstGeom>
        </p:spPr>
        <p:txBody>
          <a:bodyPr/>
          <a:lstStyle/>
          <a:p>
            <a:fld id="{60BA0703-0194-4E25-934E-21A8BD45E4E0}" type="slidenum">
              <a:rPr lang="en-GB" smtClean="0"/>
              <a:t>‹#›</a:t>
            </a:fld>
            <a:endParaRPr lang="en-GB" dirty="0"/>
          </a:p>
        </p:txBody>
      </p:sp>
    </p:spTree>
    <p:extLst>
      <p:ext uri="{BB962C8B-B14F-4D97-AF65-F5344CB8AC3E}">
        <p14:creationId xmlns:p14="http://schemas.microsoft.com/office/powerpoint/2010/main" val="270083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2050" y="302803"/>
            <a:ext cx="9396889" cy="1260211"/>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522050" y="1764295"/>
            <a:ext cx="4611436" cy="4990084"/>
          </a:xfrm>
          <a:prstGeom prst="rect">
            <a:avLst/>
          </a:prstGeo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307502" y="1764295"/>
            <a:ext cx="4611436" cy="4990084"/>
          </a:xfrm>
          <a:prstGeom prst="rect">
            <a:avLst/>
          </a:prstGeo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522050" y="7008173"/>
            <a:ext cx="2436231" cy="402567"/>
          </a:xfrm>
          <a:prstGeom prst="rect">
            <a:avLst/>
          </a:prstGeom>
        </p:spPr>
        <p:txBody>
          <a:bodyPr/>
          <a:lstStyle/>
          <a:p>
            <a:fld id="{2557DFCD-2F74-4E28-AB16-EE07CE20E92F}" type="datetime1">
              <a:rPr lang="en-GB" smtClean="0"/>
              <a:t>23/02/2024</a:t>
            </a:fld>
            <a:endParaRPr lang="en-GB" dirty="0"/>
          </a:p>
        </p:txBody>
      </p:sp>
      <p:sp>
        <p:nvSpPr>
          <p:cNvPr id="6" name="Footer Placeholder 5"/>
          <p:cNvSpPr>
            <a:spLocks noGrp="1"/>
          </p:cNvSpPr>
          <p:nvPr>
            <p:ph type="ftr" sz="quarter" idx="11"/>
          </p:nvPr>
        </p:nvSpPr>
        <p:spPr>
          <a:xfrm>
            <a:off x="3567339" y="7008173"/>
            <a:ext cx="3306313" cy="402567"/>
          </a:xfrm>
          <a:prstGeom prst="rect">
            <a:avLst/>
          </a:prstGeom>
        </p:spPr>
        <p:txBody>
          <a:bodyPr/>
          <a:lstStyle/>
          <a:p>
            <a:endParaRPr lang="en-GB" dirty="0"/>
          </a:p>
        </p:txBody>
      </p:sp>
      <p:sp>
        <p:nvSpPr>
          <p:cNvPr id="7" name="Slide Number Placeholder 6"/>
          <p:cNvSpPr>
            <a:spLocks noGrp="1"/>
          </p:cNvSpPr>
          <p:nvPr>
            <p:ph type="sldNum" sz="quarter" idx="12"/>
          </p:nvPr>
        </p:nvSpPr>
        <p:spPr>
          <a:xfrm>
            <a:off x="7482709" y="7008173"/>
            <a:ext cx="2436231" cy="402567"/>
          </a:xfrm>
          <a:prstGeom prst="rect">
            <a:avLst/>
          </a:prstGeom>
        </p:spPr>
        <p:txBody>
          <a:bodyPr/>
          <a:lstStyle/>
          <a:p>
            <a:fld id="{60BA0703-0194-4E25-934E-21A8BD45E4E0}" type="slidenum">
              <a:rPr lang="en-GB" smtClean="0"/>
              <a:t>‹#›</a:t>
            </a:fld>
            <a:endParaRPr lang="en-GB" dirty="0"/>
          </a:p>
        </p:txBody>
      </p:sp>
    </p:spTree>
    <p:extLst>
      <p:ext uri="{BB962C8B-B14F-4D97-AF65-F5344CB8AC3E}">
        <p14:creationId xmlns:p14="http://schemas.microsoft.com/office/powerpoint/2010/main" val="101964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050" y="302803"/>
            <a:ext cx="9396889" cy="1260211"/>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22049" y="1692535"/>
            <a:ext cx="4613250" cy="705367"/>
          </a:xfrm>
          <a:prstGeom prst="rect">
            <a:avLst/>
          </a:prstGeo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p:cNvSpPr>
            <a:spLocks noGrp="1"/>
          </p:cNvSpPr>
          <p:nvPr>
            <p:ph sz="half" idx="2"/>
          </p:nvPr>
        </p:nvSpPr>
        <p:spPr>
          <a:xfrm>
            <a:off x="522049" y="2397901"/>
            <a:ext cx="4613250" cy="4356478"/>
          </a:xfrm>
          <a:prstGeom prst="rect">
            <a:avLst/>
          </a:prstGeo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303877" y="1692535"/>
            <a:ext cx="4615062" cy="705367"/>
          </a:xfrm>
          <a:prstGeom prst="rect">
            <a:avLst/>
          </a:prstGeo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303877" y="2397901"/>
            <a:ext cx="4615062" cy="4356478"/>
          </a:xfrm>
          <a:prstGeom prst="rect">
            <a:avLst/>
          </a:prstGeo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522050" y="7008173"/>
            <a:ext cx="2436231" cy="402567"/>
          </a:xfrm>
          <a:prstGeom prst="rect">
            <a:avLst/>
          </a:prstGeom>
        </p:spPr>
        <p:txBody>
          <a:bodyPr/>
          <a:lstStyle/>
          <a:p>
            <a:fld id="{B6A478E6-6A9B-413E-B0A8-A119195F91BF}" type="datetime1">
              <a:rPr lang="en-GB" smtClean="0"/>
              <a:t>23/02/2024</a:t>
            </a:fld>
            <a:endParaRPr lang="en-GB" dirty="0"/>
          </a:p>
        </p:txBody>
      </p:sp>
      <p:sp>
        <p:nvSpPr>
          <p:cNvPr id="8" name="Footer Placeholder 7"/>
          <p:cNvSpPr>
            <a:spLocks noGrp="1"/>
          </p:cNvSpPr>
          <p:nvPr>
            <p:ph type="ftr" sz="quarter" idx="11"/>
          </p:nvPr>
        </p:nvSpPr>
        <p:spPr>
          <a:xfrm>
            <a:off x="3567339" y="7008173"/>
            <a:ext cx="3306313" cy="402567"/>
          </a:xfrm>
          <a:prstGeom prst="rect">
            <a:avLst/>
          </a:prstGeom>
        </p:spPr>
        <p:txBody>
          <a:bodyPr/>
          <a:lstStyle/>
          <a:p>
            <a:endParaRPr lang="en-GB" dirty="0"/>
          </a:p>
        </p:txBody>
      </p:sp>
      <p:sp>
        <p:nvSpPr>
          <p:cNvPr id="9" name="Slide Number Placeholder 8"/>
          <p:cNvSpPr>
            <a:spLocks noGrp="1"/>
          </p:cNvSpPr>
          <p:nvPr>
            <p:ph type="sldNum" sz="quarter" idx="12"/>
          </p:nvPr>
        </p:nvSpPr>
        <p:spPr>
          <a:xfrm>
            <a:off x="7482709" y="7008173"/>
            <a:ext cx="2436231" cy="402567"/>
          </a:xfrm>
          <a:prstGeom prst="rect">
            <a:avLst/>
          </a:prstGeom>
        </p:spPr>
        <p:txBody>
          <a:bodyPr/>
          <a:lstStyle/>
          <a:p>
            <a:fld id="{60BA0703-0194-4E25-934E-21A8BD45E4E0}" type="slidenum">
              <a:rPr lang="en-GB" smtClean="0"/>
              <a:t>‹#›</a:t>
            </a:fld>
            <a:endParaRPr lang="en-GB" dirty="0"/>
          </a:p>
        </p:txBody>
      </p:sp>
    </p:spTree>
    <p:extLst>
      <p:ext uri="{BB962C8B-B14F-4D97-AF65-F5344CB8AC3E}">
        <p14:creationId xmlns:p14="http://schemas.microsoft.com/office/powerpoint/2010/main" val="131928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2050" y="302803"/>
            <a:ext cx="9396889" cy="1260211"/>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522050" y="7008173"/>
            <a:ext cx="2436231" cy="402567"/>
          </a:xfrm>
          <a:prstGeom prst="rect">
            <a:avLst/>
          </a:prstGeom>
        </p:spPr>
        <p:txBody>
          <a:bodyPr/>
          <a:lstStyle/>
          <a:p>
            <a:fld id="{DFF6E64B-7372-4F45-B98C-EA4742482507}" type="datetime1">
              <a:rPr lang="en-GB" smtClean="0"/>
              <a:t>23/02/2024</a:t>
            </a:fld>
            <a:endParaRPr lang="en-GB" dirty="0"/>
          </a:p>
        </p:txBody>
      </p:sp>
      <p:sp>
        <p:nvSpPr>
          <p:cNvPr id="4" name="Footer Placeholder 3"/>
          <p:cNvSpPr>
            <a:spLocks noGrp="1"/>
          </p:cNvSpPr>
          <p:nvPr>
            <p:ph type="ftr" sz="quarter" idx="11"/>
          </p:nvPr>
        </p:nvSpPr>
        <p:spPr>
          <a:xfrm>
            <a:off x="3567339" y="7008173"/>
            <a:ext cx="3306313" cy="402567"/>
          </a:xfrm>
          <a:prstGeom prst="rect">
            <a:avLst/>
          </a:prstGeom>
        </p:spPr>
        <p:txBody>
          <a:bodyPr/>
          <a:lstStyle/>
          <a:p>
            <a:endParaRPr lang="en-GB" dirty="0"/>
          </a:p>
        </p:txBody>
      </p:sp>
      <p:sp>
        <p:nvSpPr>
          <p:cNvPr id="5" name="Slide Number Placeholder 4"/>
          <p:cNvSpPr>
            <a:spLocks noGrp="1"/>
          </p:cNvSpPr>
          <p:nvPr>
            <p:ph type="sldNum" sz="quarter" idx="12"/>
          </p:nvPr>
        </p:nvSpPr>
        <p:spPr>
          <a:xfrm>
            <a:off x="7482709" y="7008173"/>
            <a:ext cx="2436231" cy="402567"/>
          </a:xfrm>
          <a:prstGeom prst="rect">
            <a:avLst/>
          </a:prstGeom>
        </p:spPr>
        <p:txBody>
          <a:bodyPr/>
          <a:lstStyle/>
          <a:p>
            <a:fld id="{60BA0703-0194-4E25-934E-21A8BD45E4E0}" type="slidenum">
              <a:rPr lang="en-GB" smtClean="0"/>
              <a:t>‹#›</a:t>
            </a:fld>
            <a:endParaRPr lang="en-GB" dirty="0"/>
          </a:p>
        </p:txBody>
      </p:sp>
    </p:spTree>
    <p:extLst>
      <p:ext uri="{BB962C8B-B14F-4D97-AF65-F5344CB8AC3E}">
        <p14:creationId xmlns:p14="http://schemas.microsoft.com/office/powerpoint/2010/main" val="332857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22050" y="7008173"/>
            <a:ext cx="2436231" cy="402567"/>
          </a:xfrm>
          <a:prstGeom prst="rect">
            <a:avLst/>
          </a:prstGeom>
        </p:spPr>
        <p:txBody>
          <a:bodyPr/>
          <a:lstStyle/>
          <a:p>
            <a:fld id="{2707C52C-C03F-434F-B6E4-2C181942373A}" type="datetime1">
              <a:rPr lang="en-GB" smtClean="0"/>
              <a:t>23/02/2024</a:t>
            </a:fld>
            <a:endParaRPr lang="en-GB" dirty="0"/>
          </a:p>
        </p:txBody>
      </p:sp>
      <p:sp>
        <p:nvSpPr>
          <p:cNvPr id="3" name="Footer Placeholder 2"/>
          <p:cNvSpPr>
            <a:spLocks noGrp="1"/>
          </p:cNvSpPr>
          <p:nvPr>
            <p:ph type="ftr" sz="quarter" idx="11"/>
          </p:nvPr>
        </p:nvSpPr>
        <p:spPr>
          <a:xfrm>
            <a:off x="3567339" y="7008173"/>
            <a:ext cx="3306313" cy="402567"/>
          </a:xfrm>
          <a:prstGeom prst="rect">
            <a:avLst/>
          </a:prstGeom>
        </p:spPr>
        <p:txBody>
          <a:bodyPr/>
          <a:lstStyle/>
          <a:p>
            <a:endParaRPr lang="en-GB" dirty="0"/>
          </a:p>
        </p:txBody>
      </p:sp>
      <p:sp>
        <p:nvSpPr>
          <p:cNvPr id="4" name="Slide Number Placeholder 3"/>
          <p:cNvSpPr>
            <a:spLocks noGrp="1"/>
          </p:cNvSpPr>
          <p:nvPr>
            <p:ph type="sldNum" sz="quarter" idx="12"/>
          </p:nvPr>
        </p:nvSpPr>
        <p:spPr>
          <a:xfrm>
            <a:off x="7482709" y="7008173"/>
            <a:ext cx="2436231" cy="402567"/>
          </a:xfrm>
          <a:prstGeom prst="rect">
            <a:avLst/>
          </a:prstGeom>
        </p:spPr>
        <p:txBody>
          <a:bodyPr/>
          <a:lstStyle/>
          <a:p>
            <a:fld id="{60BA0703-0194-4E25-934E-21A8BD45E4E0}" type="slidenum">
              <a:rPr lang="en-GB" smtClean="0"/>
              <a:t>‹#›</a:t>
            </a:fld>
            <a:endParaRPr lang="en-GB" dirty="0"/>
          </a:p>
        </p:txBody>
      </p:sp>
    </p:spTree>
    <p:extLst>
      <p:ext uri="{BB962C8B-B14F-4D97-AF65-F5344CB8AC3E}">
        <p14:creationId xmlns:p14="http://schemas.microsoft.com/office/powerpoint/2010/main" val="2275933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051" y="301050"/>
            <a:ext cx="3435013" cy="1281214"/>
          </a:xfrm>
          <a:prstGeom prst="rect">
            <a:avLst/>
          </a:prstGeom>
        </p:spPr>
        <p:txBody>
          <a:bodyPr anchor="b"/>
          <a:lstStyle>
            <a:lvl1pPr algn="l">
              <a:defRPr sz="2300" b="1"/>
            </a:lvl1pPr>
          </a:lstStyle>
          <a:p>
            <a:r>
              <a:rPr lang="en-US"/>
              <a:t>Click to edit Master title style</a:t>
            </a:r>
            <a:endParaRPr lang="en-GB"/>
          </a:p>
        </p:txBody>
      </p:sp>
      <p:sp>
        <p:nvSpPr>
          <p:cNvPr id="3" name="Content Placeholder 2"/>
          <p:cNvSpPr>
            <a:spLocks noGrp="1"/>
          </p:cNvSpPr>
          <p:nvPr>
            <p:ph idx="1"/>
          </p:nvPr>
        </p:nvSpPr>
        <p:spPr>
          <a:xfrm>
            <a:off x="4082136" y="301051"/>
            <a:ext cx="5836802" cy="6453328"/>
          </a:xfrm>
          <a:prstGeom prst="rect">
            <a:avLst/>
          </a:prstGeo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22051" y="1582265"/>
            <a:ext cx="3435013" cy="5172114"/>
          </a:xfrm>
          <a:prstGeom prst="rect">
            <a:avLst/>
          </a:prstGeo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22050" y="7008173"/>
            <a:ext cx="2436231" cy="402567"/>
          </a:xfrm>
          <a:prstGeom prst="rect">
            <a:avLst/>
          </a:prstGeom>
        </p:spPr>
        <p:txBody>
          <a:bodyPr/>
          <a:lstStyle/>
          <a:p>
            <a:fld id="{E851C162-BF39-4316-8A2D-CAEF1D911A92}" type="datetime1">
              <a:rPr lang="en-GB" smtClean="0"/>
              <a:t>23/02/2024</a:t>
            </a:fld>
            <a:endParaRPr lang="en-GB" dirty="0"/>
          </a:p>
        </p:txBody>
      </p:sp>
      <p:sp>
        <p:nvSpPr>
          <p:cNvPr id="6" name="Footer Placeholder 5"/>
          <p:cNvSpPr>
            <a:spLocks noGrp="1"/>
          </p:cNvSpPr>
          <p:nvPr>
            <p:ph type="ftr" sz="quarter" idx="11"/>
          </p:nvPr>
        </p:nvSpPr>
        <p:spPr>
          <a:xfrm>
            <a:off x="3567339" y="7008173"/>
            <a:ext cx="3306313" cy="402567"/>
          </a:xfrm>
          <a:prstGeom prst="rect">
            <a:avLst/>
          </a:prstGeom>
        </p:spPr>
        <p:txBody>
          <a:bodyPr/>
          <a:lstStyle/>
          <a:p>
            <a:endParaRPr lang="en-GB" dirty="0"/>
          </a:p>
        </p:txBody>
      </p:sp>
      <p:sp>
        <p:nvSpPr>
          <p:cNvPr id="7" name="Slide Number Placeholder 6"/>
          <p:cNvSpPr>
            <a:spLocks noGrp="1"/>
          </p:cNvSpPr>
          <p:nvPr>
            <p:ph type="sldNum" sz="quarter" idx="12"/>
          </p:nvPr>
        </p:nvSpPr>
        <p:spPr>
          <a:xfrm>
            <a:off x="7482709" y="7008173"/>
            <a:ext cx="2436231" cy="402567"/>
          </a:xfrm>
          <a:prstGeom prst="rect">
            <a:avLst/>
          </a:prstGeom>
        </p:spPr>
        <p:txBody>
          <a:bodyPr/>
          <a:lstStyle/>
          <a:p>
            <a:fld id="{60BA0703-0194-4E25-934E-21A8BD45E4E0}" type="slidenum">
              <a:rPr lang="en-GB" smtClean="0"/>
              <a:t>‹#›</a:t>
            </a:fld>
            <a:endParaRPr lang="en-GB" dirty="0"/>
          </a:p>
        </p:txBody>
      </p:sp>
    </p:spTree>
    <p:extLst>
      <p:ext uri="{BB962C8B-B14F-4D97-AF65-F5344CB8AC3E}">
        <p14:creationId xmlns:p14="http://schemas.microsoft.com/office/powerpoint/2010/main" val="285919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6507" y="5292886"/>
            <a:ext cx="6264593" cy="624855"/>
          </a:xfrm>
          <a:prstGeom prst="rect">
            <a:avLst/>
          </a:prstGeom>
        </p:spPr>
        <p:txBody>
          <a:bodyPr anchor="b"/>
          <a:lstStyle>
            <a:lvl1pPr algn="l">
              <a:defRPr sz="2300" b="1"/>
            </a:lvl1pPr>
          </a:lstStyle>
          <a:p>
            <a:r>
              <a:rPr lang="en-US"/>
              <a:t>Click to edit Master title style</a:t>
            </a:r>
            <a:endParaRPr lang="en-GB"/>
          </a:p>
        </p:txBody>
      </p:sp>
      <p:sp>
        <p:nvSpPr>
          <p:cNvPr id="3" name="Picture Placeholder 2"/>
          <p:cNvSpPr>
            <a:spLocks noGrp="1"/>
          </p:cNvSpPr>
          <p:nvPr>
            <p:ph type="pic" idx="1"/>
          </p:nvPr>
        </p:nvSpPr>
        <p:spPr>
          <a:xfrm>
            <a:off x="2046507" y="675613"/>
            <a:ext cx="6264593" cy="4536758"/>
          </a:xfrm>
          <a:prstGeom prst="rect">
            <a:avLst/>
          </a:prstGeom>
        </p:spPr>
        <p:txBody>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endParaRPr lang="en-GB" dirty="0"/>
          </a:p>
        </p:txBody>
      </p:sp>
      <p:sp>
        <p:nvSpPr>
          <p:cNvPr id="4" name="Text Placeholder 3"/>
          <p:cNvSpPr>
            <a:spLocks noGrp="1"/>
          </p:cNvSpPr>
          <p:nvPr>
            <p:ph type="body" sz="half" idx="2"/>
          </p:nvPr>
        </p:nvSpPr>
        <p:spPr>
          <a:xfrm>
            <a:off x="2046507" y="5917739"/>
            <a:ext cx="6264593" cy="887398"/>
          </a:xfrm>
          <a:prstGeom prst="rect">
            <a:avLst/>
          </a:prstGeo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22050" y="7008173"/>
            <a:ext cx="2436231" cy="402567"/>
          </a:xfrm>
          <a:prstGeom prst="rect">
            <a:avLst/>
          </a:prstGeom>
        </p:spPr>
        <p:txBody>
          <a:bodyPr/>
          <a:lstStyle/>
          <a:p>
            <a:fld id="{61DF38BE-3D5C-45D7-BA59-CC755BFAFFE0}" type="datetime1">
              <a:rPr lang="en-GB" smtClean="0"/>
              <a:t>23/02/2024</a:t>
            </a:fld>
            <a:endParaRPr lang="en-GB" dirty="0"/>
          </a:p>
        </p:txBody>
      </p:sp>
      <p:sp>
        <p:nvSpPr>
          <p:cNvPr id="6" name="Footer Placeholder 5"/>
          <p:cNvSpPr>
            <a:spLocks noGrp="1"/>
          </p:cNvSpPr>
          <p:nvPr>
            <p:ph type="ftr" sz="quarter" idx="11"/>
          </p:nvPr>
        </p:nvSpPr>
        <p:spPr>
          <a:xfrm>
            <a:off x="3567339" y="7008173"/>
            <a:ext cx="3306313" cy="402567"/>
          </a:xfrm>
          <a:prstGeom prst="rect">
            <a:avLst/>
          </a:prstGeom>
        </p:spPr>
        <p:txBody>
          <a:bodyPr/>
          <a:lstStyle/>
          <a:p>
            <a:endParaRPr lang="en-GB" dirty="0"/>
          </a:p>
        </p:txBody>
      </p:sp>
      <p:sp>
        <p:nvSpPr>
          <p:cNvPr id="7" name="Slide Number Placeholder 6"/>
          <p:cNvSpPr>
            <a:spLocks noGrp="1"/>
          </p:cNvSpPr>
          <p:nvPr>
            <p:ph type="sldNum" sz="quarter" idx="12"/>
          </p:nvPr>
        </p:nvSpPr>
        <p:spPr>
          <a:xfrm>
            <a:off x="7482709" y="7008173"/>
            <a:ext cx="2436231" cy="402567"/>
          </a:xfrm>
          <a:prstGeom prst="rect">
            <a:avLst/>
          </a:prstGeom>
        </p:spPr>
        <p:txBody>
          <a:bodyPr/>
          <a:lstStyle/>
          <a:p>
            <a:fld id="{60BA0703-0194-4E25-934E-21A8BD45E4E0}" type="slidenum">
              <a:rPr lang="en-GB" smtClean="0"/>
              <a:t>‹#›</a:t>
            </a:fld>
            <a:endParaRPr lang="en-GB" dirty="0"/>
          </a:p>
        </p:txBody>
      </p:sp>
    </p:spTree>
    <p:extLst>
      <p:ext uri="{BB962C8B-B14F-4D97-AF65-F5344CB8AC3E}">
        <p14:creationId xmlns:p14="http://schemas.microsoft.com/office/powerpoint/2010/main" val="3488922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6178537" y="6856552"/>
            <a:ext cx="4276100" cy="704711"/>
          </a:xfrm>
          <a:prstGeom prst="rect">
            <a:avLst/>
          </a:prstGeom>
          <a:solidFill>
            <a:srgbClr val="01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nip Single Corner Rectangle 13"/>
          <p:cNvSpPr/>
          <p:nvPr userDrawn="1"/>
        </p:nvSpPr>
        <p:spPr>
          <a:xfrm>
            <a:off x="0" y="142656"/>
            <a:ext cx="5220494" cy="470637"/>
          </a:xfrm>
          <a:prstGeom prst="snip1Rect">
            <a:avLst/>
          </a:prstGeom>
          <a:solidFill>
            <a:srgbClr val="01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p:cNvCxnSpPr/>
          <p:nvPr userDrawn="1"/>
        </p:nvCxnSpPr>
        <p:spPr>
          <a:xfrm>
            <a:off x="0" y="6856552"/>
            <a:ext cx="10440988"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6236208" y="6961099"/>
            <a:ext cx="4127572" cy="400110"/>
          </a:xfrm>
          <a:prstGeom prst="rect">
            <a:avLst/>
          </a:prstGeom>
          <a:noFill/>
        </p:spPr>
        <p:txBody>
          <a:bodyPr wrap="square" rtlCol="0">
            <a:spAutoFit/>
          </a:bodyPr>
          <a:lstStyle/>
          <a:p>
            <a:pPr algn="r"/>
            <a:r>
              <a:rPr lang="en-GB" sz="1000" b="1" kern="1200" dirty="0">
                <a:solidFill>
                  <a:srgbClr val="FFCC66"/>
                </a:solidFill>
                <a:latin typeface="+mn-lt"/>
                <a:ea typeface="+mn-ea"/>
                <a:cs typeface="+mn-cs"/>
              </a:rPr>
              <a:t>Godwin &amp; </a:t>
            </a:r>
            <a:r>
              <a:rPr lang="en-GB" sz="1000" b="1" kern="1200" dirty="0" err="1">
                <a:solidFill>
                  <a:srgbClr val="FFCC66"/>
                </a:solidFill>
                <a:latin typeface="+mn-lt"/>
                <a:ea typeface="+mn-ea"/>
                <a:cs typeface="+mn-cs"/>
              </a:rPr>
              <a:t>Crowndale</a:t>
            </a:r>
            <a:r>
              <a:rPr lang="en-GB" sz="1000" b="1" kern="1200" dirty="0">
                <a:solidFill>
                  <a:srgbClr val="FFCC66"/>
                </a:solidFill>
                <a:latin typeface="+mn-lt"/>
                <a:ea typeface="+mn-ea"/>
                <a:cs typeface="+mn-cs"/>
              </a:rPr>
              <a:t> Estate , London</a:t>
            </a:r>
          </a:p>
          <a:p>
            <a:pPr algn="r"/>
            <a:r>
              <a:rPr lang="en-GB" sz="1000" b="1" kern="1200" dirty="0">
                <a:solidFill>
                  <a:srgbClr val="FFCC66"/>
                </a:solidFill>
                <a:latin typeface="+mn-lt"/>
                <a:ea typeface="+mn-ea"/>
                <a:cs typeface="+mn-cs"/>
              </a:rPr>
              <a:t>Phasing </a:t>
            </a:r>
            <a:r>
              <a:rPr lang="en-GB" sz="1000" b="1" dirty="0">
                <a:solidFill>
                  <a:srgbClr val="FFCC66"/>
                </a:solidFill>
              </a:rPr>
              <a:t>&amp; Logistics Plan</a:t>
            </a:r>
            <a:endParaRPr lang="en-GB" sz="1000" dirty="0">
              <a:solidFill>
                <a:srgbClr val="FFCC66"/>
              </a:solidFill>
            </a:endParaRPr>
          </a:p>
        </p:txBody>
      </p:sp>
      <p:pic>
        <p:nvPicPr>
          <p:cNvPr id="8" name="Picture 7">
            <a:extLst>
              <a:ext uri="{FF2B5EF4-FFF2-40B4-BE49-F238E27FC236}">
                <a16:creationId xmlns:a16="http://schemas.microsoft.com/office/drawing/2014/main" id="{BC35E875-B62A-4DA5-B0EF-57ADE74C22C6}"/>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7208" y="6981385"/>
            <a:ext cx="1595634" cy="455044"/>
          </a:xfrm>
          <a:prstGeom prst="rect">
            <a:avLst/>
          </a:prstGeom>
        </p:spPr>
      </p:pic>
      <p:pic>
        <p:nvPicPr>
          <p:cNvPr id="2" name="Picture 2" descr="Register - Residents Portal - Camden Council">
            <a:extLst>
              <a:ext uri="{FF2B5EF4-FFF2-40B4-BE49-F238E27FC236}">
                <a16:creationId xmlns:a16="http://schemas.microsoft.com/office/drawing/2014/main" id="{5BBE9128-2420-FB82-8523-B81A48F62239}"/>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428139" y="7018995"/>
            <a:ext cx="1411514" cy="379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957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1028700" rtl="0" eaLnBrk="1" latinLnBrk="0" hangingPunct="1">
        <a:spcBef>
          <a:spcPct val="0"/>
        </a:spcBef>
        <a:buNone/>
        <a:defRPr sz="500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5819" indent="-321469" algn="l" defTabSz="10287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85875" indent="-257175" algn="l" defTabSz="10287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1457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2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ccsbestpractice.org.uk/entries/noise-monitoring-equipment/" TargetMode="External"/><Relationship Id="rId7" Type="http://schemas.openxmlformats.org/officeDocument/2006/relationships/hyperlink" Target="https://ccsbestpractice.org.uk/entries/noise-cancelling-headphones-for-adults-children-and-pet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ccsbestpractice.org.uk/entries/echo-barrier-provides-noise-reduction-for-morrison-on-busy-high-street-site/" TargetMode="External"/><Relationship Id="rId5" Type="http://schemas.openxmlformats.org/officeDocument/2006/relationships/hyperlink" Target="https://ccsbestpractice.org.uk/entries/comin-noise-dust-and-vibration-sensors/" TargetMode="External"/><Relationship Id="rId4" Type="http://schemas.openxmlformats.org/officeDocument/2006/relationships/hyperlink" Target="https://ccsbestpractice.org.uk/entries/combined-noise-and-dust-contro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26D9D6-4FCC-A812-E7BE-ADD04C4BE5F1}"/>
              </a:ext>
            </a:extLst>
          </p:cNvPr>
          <p:cNvPicPr>
            <a:picLocks noChangeAspect="1"/>
          </p:cNvPicPr>
          <p:nvPr/>
        </p:nvPicPr>
        <p:blipFill>
          <a:blip r:embed="rId2"/>
          <a:stretch>
            <a:fillRect/>
          </a:stretch>
        </p:blipFill>
        <p:spPr>
          <a:xfrm>
            <a:off x="744278" y="742880"/>
            <a:ext cx="8569843" cy="6075502"/>
          </a:xfrm>
          <a:prstGeom prst="rect">
            <a:avLst/>
          </a:prstGeom>
        </p:spPr>
      </p:pic>
      <p:sp>
        <p:nvSpPr>
          <p:cNvPr id="10" name="Title 1">
            <a:extLst>
              <a:ext uri="{FF2B5EF4-FFF2-40B4-BE49-F238E27FC236}">
                <a16:creationId xmlns:a16="http://schemas.microsoft.com/office/drawing/2014/main" id="{AAF23416-F18E-046B-8BDD-206B024EEE19}"/>
              </a:ext>
            </a:extLst>
          </p:cNvPr>
          <p:cNvSpPr txBox="1">
            <a:spLocks/>
          </p:cNvSpPr>
          <p:nvPr/>
        </p:nvSpPr>
        <p:spPr>
          <a:xfrm>
            <a:off x="1584250" y="543328"/>
            <a:ext cx="7102550" cy="1530021"/>
          </a:xfrm>
        </p:spPr>
        <p:txBody>
          <a:bodyPr anchor="b">
            <a:normAutofit fontScale="97500"/>
          </a:bodyPr>
          <a:lstStyle>
            <a:lvl1pPr algn="ctr" defTabSz="1028700" rtl="0" eaLnBrk="1" latinLnBrk="0" hangingPunct="1">
              <a:spcBef>
                <a:spcPct val="0"/>
              </a:spcBef>
              <a:buNone/>
              <a:defRPr sz="5138" kern="1200">
                <a:solidFill>
                  <a:schemeClr val="tx1"/>
                </a:solidFill>
                <a:latin typeface="+mj-lt"/>
                <a:ea typeface="+mj-ea"/>
                <a:cs typeface="+mj-cs"/>
              </a:defRPr>
            </a:lvl1pPr>
          </a:lstStyle>
          <a:p>
            <a:r>
              <a:rPr lang="en-US" sz="3426" dirty="0"/>
              <a:t>GODWIN &amp; CROWNDALE ESTATE, LONDON</a:t>
            </a:r>
            <a:endParaRPr lang="en-GB" sz="3426" dirty="0"/>
          </a:p>
        </p:txBody>
      </p:sp>
      <p:sp>
        <p:nvSpPr>
          <p:cNvPr id="13" name="Subtitle 2">
            <a:extLst>
              <a:ext uri="{FF2B5EF4-FFF2-40B4-BE49-F238E27FC236}">
                <a16:creationId xmlns:a16="http://schemas.microsoft.com/office/drawing/2014/main" id="{A3440064-8A33-5980-F10B-C3AB697505CD}"/>
              </a:ext>
            </a:extLst>
          </p:cNvPr>
          <p:cNvSpPr txBox="1">
            <a:spLocks/>
          </p:cNvSpPr>
          <p:nvPr/>
        </p:nvSpPr>
        <p:spPr>
          <a:xfrm>
            <a:off x="5761362" y="6233231"/>
            <a:ext cx="3708351" cy="585151"/>
          </a:xfrm>
        </p:spPr>
        <p:txBody>
          <a:bodyPr>
            <a:normAutofit fontScale="85000" lnSpcReduction="10000"/>
          </a:bodyPr>
          <a:lstStyle>
            <a:lvl1pPr marL="0" indent="0" algn="ctr" defTabSz="1028700" rtl="0" eaLnBrk="1" latinLnBrk="0" hangingPunct="1">
              <a:spcBef>
                <a:spcPct val="20000"/>
              </a:spcBef>
              <a:buFont typeface="Arial" panose="020B0604020202020204" pitchFamily="34" charset="0"/>
              <a:buNone/>
              <a:defRPr sz="2055" kern="1200">
                <a:solidFill>
                  <a:schemeClr val="tx1"/>
                </a:solidFill>
                <a:latin typeface="+mn-lt"/>
                <a:ea typeface="+mn-ea"/>
                <a:cs typeface="+mn-cs"/>
              </a:defRPr>
            </a:lvl1pPr>
            <a:lvl2pPr marL="391546" indent="0" algn="ctr" defTabSz="1028700" rtl="0" eaLnBrk="1" latinLnBrk="0" hangingPunct="1">
              <a:spcBef>
                <a:spcPct val="20000"/>
              </a:spcBef>
              <a:buFont typeface="Arial" panose="020B0604020202020204" pitchFamily="34" charset="0"/>
              <a:buNone/>
              <a:defRPr sz="1713" kern="1200">
                <a:solidFill>
                  <a:schemeClr val="tx1"/>
                </a:solidFill>
                <a:latin typeface="+mn-lt"/>
                <a:ea typeface="+mn-ea"/>
                <a:cs typeface="+mn-cs"/>
              </a:defRPr>
            </a:lvl2pPr>
            <a:lvl3pPr marL="783092" indent="0" algn="ctr" defTabSz="1028700" rtl="0" eaLnBrk="1" latinLnBrk="0" hangingPunct="1">
              <a:spcBef>
                <a:spcPct val="20000"/>
              </a:spcBef>
              <a:buFont typeface="Arial" panose="020B0604020202020204" pitchFamily="34" charset="0"/>
              <a:buNone/>
              <a:defRPr sz="1542" kern="1200">
                <a:solidFill>
                  <a:schemeClr val="tx1"/>
                </a:solidFill>
                <a:latin typeface="+mn-lt"/>
                <a:ea typeface="+mn-ea"/>
                <a:cs typeface="+mn-cs"/>
              </a:defRPr>
            </a:lvl3pPr>
            <a:lvl4pPr marL="1174638" indent="0" algn="ctr" defTabSz="1028700" rtl="0" eaLnBrk="1" latinLnBrk="0" hangingPunct="1">
              <a:spcBef>
                <a:spcPct val="20000"/>
              </a:spcBef>
              <a:buFont typeface="Arial" panose="020B0604020202020204" pitchFamily="34" charset="0"/>
              <a:buNone/>
              <a:defRPr sz="1370" kern="1200">
                <a:solidFill>
                  <a:schemeClr val="tx1"/>
                </a:solidFill>
                <a:latin typeface="+mn-lt"/>
                <a:ea typeface="+mn-ea"/>
                <a:cs typeface="+mn-cs"/>
              </a:defRPr>
            </a:lvl4pPr>
            <a:lvl5pPr marL="1566184" indent="0" algn="ctr" defTabSz="1028700" rtl="0" eaLnBrk="1" latinLnBrk="0" hangingPunct="1">
              <a:spcBef>
                <a:spcPct val="20000"/>
              </a:spcBef>
              <a:buFont typeface="Arial" panose="020B0604020202020204" pitchFamily="34" charset="0"/>
              <a:buNone/>
              <a:defRPr sz="1370" kern="1200">
                <a:solidFill>
                  <a:schemeClr val="tx1"/>
                </a:solidFill>
                <a:latin typeface="+mn-lt"/>
                <a:ea typeface="+mn-ea"/>
                <a:cs typeface="+mn-cs"/>
              </a:defRPr>
            </a:lvl5pPr>
            <a:lvl6pPr marL="1957730" indent="0" algn="ctr" defTabSz="1028700" rtl="0" eaLnBrk="1" latinLnBrk="0" hangingPunct="1">
              <a:spcBef>
                <a:spcPct val="20000"/>
              </a:spcBef>
              <a:buFont typeface="Arial" panose="020B0604020202020204" pitchFamily="34" charset="0"/>
              <a:buNone/>
              <a:defRPr sz="1370" kern="1200">
                <a:solidFill>
                  <a:schemeClr val="tx1"/>
                </a:solidFill>
                <a:latin typeface="+mn-lt"/>
                <a:ea typeface="+mn-ea"/>
                <a:cs typeface="+mn-cs"/>
              </a:defRPr>
            </a:lvl6pPr>
            <a:lvl7pPr marL="2349276" indent="0" algn="ctr" defTabSz="1028700" rtl="0" eaLnBrk="1" latinLnBrk="0" hangingPunct="1">
              <a:spcBef>
                <a:spcPct val="20000"/>
              </a:spcBef>
              <a:buFont typeface="Arial" panose="020B0604020202020204" pitchFamily="34" charset="0"/>
              <a:buNone/>
              <a:defRPr sz="1370" kern="1200">
                <a:solidFill>
                  <a:schemeClr val="tx1"/>
                </a:solidFill>
                <a:latin typeface="+mn-lt"/>
                <a:ea typeface="+mn-ea"/>
                <a:cs typeface="+mn-cs"/>
              </a:defRPr>
            </a:lvl7pPr>
            <a:lvl8pPr marL="2740823" indent="0" algn="ctr" defTabSz="1028700" rtl="0" eaLnBrk="1" latinLnBrk="0" hangingPunct="1">
              <a:spcBef>
                <a:spcPct val="20000"/>
              </a:spcBef>
              <a:buFont typeface="Arial" panose="020B0604020202020204" pitchFamily="34" charset="0"/>
              <a:buNone/>
              <a:defRPr sz="1370" kern="1200">
                <a:solidFill>
                  <a:schemeClr val="tx1"/>
                </a:solidFill>
                <a:latin typeface="+mn-lt"/>
                <a:ea typeface="+mn-ea"/>
                <a:cs typeface="+mn-cs"/>
              </a:defRPr>
            </a:lvl8pPr>
            <a:lvl9pPr marL="3132369" indent="0" algn="ctr" defTabSz="1028700" rtl="0" eaLnBrk="1" latinLnBrk="0" hangingPunct="1">
              <a:spcBef>
                <a:spcPct val="20000"/>
              </a:spcBef>
              <a:buFont typeface="Arial" panose="020B0604020202020204" pitchFamily="34" charset="0"/>
              <a:buNone/>
              <a:defRPr sz="1370" kern="1200">
                <a:solidFill>
                  <a:schemeClr val="tx1"/>
                </a:solidFill>
                <a:latin typeface="+mn-lt"/>
                <a:ea typeface="+mn-ea"/>
                <a:cs typeface="+mn-cs"/>
              </a:defRPr>
            </a:lvl9pPr>
          </a:lstStyle>
          <a:p>
            <a:r>
              <a:rPr lang="en-US" sz="1713" dirty="0"/>
              <a:t>Bid Ref:  23-G021</a:t>
            </a:r>
          </a:p>
          <a:p>
            <a:r>
              <a:rPr lang="en-GB" sz="1713" dirty="0"/>
              <a:t>Project Name: </a:t>
            </a:r>
            <a:r>
              <a:rPr lang="en-GB" sz="1700" dirty="0"/>
              <a:t>Godwin &amp; </a:t>
            </a:r>
            <a:r>
              <a:rPr lang="en-GB" sz="1700" dirty="0" err="1"/>
              <a:t>Crowndale</a:t>
            </a:r>
            <a:r>
              <a:rPr lang="en-GB" sz="1700" dirty="0"/>
              <a:t> Estate </a:t>
            </a:r>
          </a:p>
        </p:txBody>
      </p:sp>
      <p:sp>
        <p:nvSpPr>
          <p:cNvPr id="14" name="TextBox 7">
            <a:extLst>
              <a:ext uri="{FF2B5EF4-FFF2-40B4-BE49-F238E27FC236}">
                <a16:creationId xmlns:a16="http://schemas.microsoft.com/office/drawing/2014/main" id="{7BC43F73-46AA-4A4F-F668-41E876C4990C}"/>
              </a:ext>
            </a:extLst>
          </p:cNvPr>
          <p:cNvSpPr txBox="1">
            <a:spLocks noChangeArrowheads="1"/>
          </p:cNvSpPr>
          <p:nvPr/>
        </p:nvSpPr>
        <p:spPr bwMode="auto">
          <a:xfrm>
            <a:off x="125357" y="173996"/>
            <a:ext cx="1343638" cy="369332"/>
          </a:xfrm>
          <a:prstGeom prst="rect">
            <a:avLst/>
          </a:prstGeom>
          <a:noFill/>
          <a:ln>
            <a:noFill/>
          </a:ln>
        </p:spPr>
        <p:txBody>
          <a:bodyPr wrap="none">
            <a:spAutoFit/>
          </a:bodyPr>
          <a:lstStyle>
            <a:lvl1pPr>
              <a:defRPr sz="2900">
                <a:solidFill>
                  <a:schemeClr val="tx1"/>
                </a:solidFill>
                <a:latin typeface="Calibri" pitchFamily="34" charset="0"/>
              </a:defRPr>
            </a:lvl1pPr>
            <a:lvl2pPr marL="742950" indent="-285750">
              <a:defRPr sz="2900">
                <a:solidFill>
                  <a:schemeClr val="tx1"/>
                </a:solidFill>
                <a:latin typeface="Calibri" pitchFamily="34" charset="0"/>
              </a:defRPr>
            </a:lvl2pPr>
            <a:lvl3pPr marL="1143000" indent="-228600">
              <a:defRPr sz="2900">
                <a:solidFill>
                  <a:schemeClr val="tx1"/>
                </a:solidFill>
                <a:latin typeface="Calibri" pitchFamily="34" charset="0"/>
              </a:defRPr>
            </a:lvl3pPr>
            <a:lvl4pPr marL="1600200" indent="-228600">
              <a:defRPr sz="2900">
                <a:solidFill>
                  <a:schemeClr val="tx1"/>
                </a:solidFill>
                <a:latin typeface="Calibri" pitchFamily="34" charset="0"/>
              </a:defRPr>
            </a:lvl4pPr>
            <a:lvl5pPr marL="2057400" indent="-228600">
              <a:defRPr sz="2900">
                <a:solidFill>
                  <a:schemeClr val="tx1"/>
                </a:solidFill>
                <a:latin typeface="Calibri" pitchFamily="34" charset="0"/>
              </a:defRPr>
            </a:lvl5pPr>
            <a:lvl6pPr marL="2514600" indent="-228600" defTabSz="1481138" fontAlgn="base">
              <a:spcBef>
                <a:spcPct val="0"/>
              </a:spcBef>
              <a:spcAft>
                <a:spcPct val="0"/>
              </a:spcAft>
              <a:defRPr sz="2900">
                <a:solidFill>
                  <a:schemeClr val="tx1"/>
                </a:solidFill>
                <a:latin typeface="Calibri" pitchFamily="34" charset="0"/>
              </a:defRPr>
            </a:lvl6pPr>
            <a:lvl7pPr marL="2971800" indent="-228600" defTabSz="1481138" fontAlgn="base">
              <a:spcBef>
                <a:spcPct val="0"/>
              </a:spcBef>
              <a:spcAft>
                <a:spcPct val="0"/>
              </a:spcAft>
              <a:defRPr sz="2900">
                <a:solidFill>
                  <a:schemeClr val="tx1"/>
                </a:solidFill>
                <a:latin typeface="Calibri" pitchFamily="34" charset="0"/>
              </a:defRPr>
            </a:lvl7pPr>
            <a:lvl8pPr marL="3429000" indent="-228600" defTabSz="1481138" fontAlgn="base">
              <a:spcBef>
                <a:spcPct val="0"/>
              </a:spcBef>
              <a:spcAft>
                <a:spcPct val="0"/>
              </a:spcAft>
              <a:defRPr sz="2900">
                <a:solidFill>
                  <a:schemeClr val="tx1"/>
                </a:solidFill>
                <a:latin typeface="Calibri" pitchFamily="34" charset="0"/>
              </a:defRPr>
            </a:lvl8pPr>
            <a:lvl9pPr marL="3886200" indent="-228600" defTabSz="1481138" fontAlgn="base">
              <a:spcBef>
                <a:spcPct val="0"/>
              </a:spcBef>
              <a:spcAft>
                <a:spcPct val="0"/>
              </a:spcAft>
              <a:defRPr sz="2900">
                <a:solidFill>
                  <a:schemeClr val="tx1"/>
                </a:solidFill>
                <a:latin typeface="Calibri" pitchFamily="34" charset="0"/>
              </a:defRPr>
            </a:lvl9pPr>
          </a:lstStyle>
          <a:p>
            <a:r>
              <a:rPr lang="en-GB" altLang="en-US" sz="1800" b="1" dirty="0">
                <a:solidFill>
                  <a:schemeClr val="bg1"/>
                </a:solidFill>
                <a:latin typeface="Century Gothic" panose="020B0502020202020204" pitchFamily="34" charset="0"/>
              </a:rPr>
              <a:t>Look Book</a:t>
            </a:r>
          </a:p>
        </p:txBody>
      </p:sp>
    </p:spTree>
    <p:extLst>
      <p:ext uri="{BB962C8B-B14F-4D97-AF65-F5344CB8AC3E}">
        <p14:creationId xmlns:p14="http://schemas.microsoft.com/office/powerpoint/2010/main" val="3898800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65564A6-C97C-44F7-9414-BBEB5969128A}"/>
              </a:ext>
            </a:extLst>
          </p:cNvPr>
          <p:cNvGraphicFramePr>
            <a:graphicFrameLocks noGrp="1"/>
          </p:cNvGraphicFramePr>
          <p:nvPr>
            <p:extLst>
              <p:ext uri="{D42A27DB-BD31-4B8C-83A1-F6EECF244321}">
                <p14:modId xmlns:p14="http://schemas.microsoft.com/office/powerpoint/2010/main" val="425456550"/>
              </p:ext>
            </p:extLst>
          </p:nvPr>
        </p:nvGraphicFramePr>
        <p:xfrm>
          <a:off x="60823" y="844103"/>
          <a:ext cx="10446054" cy="5601893"/>
        </p:xfrm>
        <a:graphic>
          <a:graphicData uri="http://schemas.openxmlformats.org/drawingml/2006/table">
            <a:tbl>
              <a:tblPr/>
              <a:tblGrid>
                <a:gridCol w="4837234">
                  <a:extLst>
                    <a:ext uri="{9D8B030D-6E8A-4147-A177-3AD203B41FA5}">
                      <a16:colId xmlns:a16="http://schemas.microsoft.com/office/drawing/2014/main" val="3534547785"/>
                    </a:ext>
                  </a:extLst>
                </a:gridCol>
                <a:gridCol w="2433457">
                  <a:extLst>
                    <a:ext uri="{9D8B030D-6E8A-4147-A177-3AD203B41FA5}">
                      <a16:colId xmlns:a16="http://schemas.microsoft.com/office/drawing/2014/main" val="11739082"/>
                    </a:ext>
                  </a:extLst>
                </a:gridCol>
                <a:gridCol w="3175363">
                  <a:extLst>
                    <a:ext uri="{9D8B030D-6E8A-4147-A177-3AD203B41FA5}">
                      <a16:colId xmlns:a16="http://schemas.microsoft.com/office/drawing/2014/main" val="2955645782"/>
                    </a:ext>
                  </a:extLst>
                </a:gridCol>
              </a:tblGrid>
              <a:tr h="162723">
                <a:tc>
                  <a:txBody>
                    <a:bodyPr/>
                    <a:lstStyle/>
                    <a:p>
                      <a:pPr algn="l" fontAlgn="b"/>
                      <a:r>
                        <a:rPr lang="en-US" sz="1000" b="0" i="0" u="none" strike="noStrike" dirty="0">
                          <a:solidFill>
                            <a:srgbClr val="000000"/>
                          </a:solidFill>
                          <a:effectLst/>
                          <a:latin typeface="Arial" panose="020B0604020202020204" pitchFamily="34" charset="0"/>
                          <a:cs typeface="Arial" panose="020B0604020202020204" pitchFamily="34" charset="0"/>
                        </a:rPr>
                        <a:t>Welfare (Standard size seems to be   32’x 12)</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t"/>
                      <a:r>
                        <a:rPr lang="en-GB" sz="1000" b="0" i="0" u="none" strike="noStrike" dirty="0">
                          <a:solidFill>
                            <a:srgbClr val="000000"/>
                          </a:solidFill>
                          <a:effectLst/>
                          <a:latin typeface="Arial" panose="020B0604020202020204" pitchFamily="34" charset="0"/>
                          <a:cs typeface="Arial" panose="020B0604020202020204" pitchFamily="34" charset="0"/>
                        </a:rPr>
                        <a:t>Yes/No</a:t>
                      </a:r>
                    </a:p>
                  </a:txBody>
                  <a:tcPr marL="6109" marR="6109" marT="6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Details as appropriate (e.g. numbers, dimensions)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53016302"/>
                  </a:ext>
                </a:extLst>
              </a:tr>
              <a:tr h="162723">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Modular, Traditional?</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GB" sz="1000" b="0" i="0" u="none" strike="noStrike" dirty="0">
                          <a:solidFill>
                            <a:srgbClr val="000000"/>
                          </a:solidFill>
                          <a:effectLst/>
                          <a:latin typeface="Arial" panose="020B0604020202020204" pitchFamily="34" charset="0"/>
                          <a:cs typeface="Arial" panose="020B0604020202020204" pitchFamily="34" charset="0"/>
                        </a:rPr>
                        <a:t> Modular</a:t>
                      </a:r>
                    </a:p>
                  </a:txBody>
                  <a:tcPr marL="6109" marR="6109" marT="6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000" b="0" i="0" u="none" strike="noStrike" dirty="0">
                          <a:solidFill>
                            <a:srgbClr val="000000"/>
                          </a:solidFill>
                          <a:effectLst/>
                          <a:latin typeface="Arial" panose="020B0604020202020204" pitchFamily="34" charset="0"/>
                          <a:cs typeface="Arial" panose="020B0604020202020204" pitchFamily="34" charset="0"/>
                        </a:rPr>
                        <a:t>4 </a:t>
                      </a:r>
                      <a:r>
                        <a:rPr lang="en-GB" sz="1000" b="0" i="0" u="none" strike="noStrike" dirty="0" err="1">
                          <a:solidFill>
                            <a:srgbClr val="000000"/>
                          </a:solidFill>
                          <a:effectLst/>
                          <a:latin typeface="Arial" panose="020B0604020202020204" pitchFamily="34" charset="0"/>
                          <a:cs typeface="Arial" panose="020B0604020202020204" pitchFamily="34" charset="0"/>
                        </a:rPr>
                        <a:t>nos</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109" marR="6109" marT="6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7987450"/>
                  </a:ext>
                </a:extLst>
              </a:tr>
              <a:tr h="162723">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Stacked Cabins?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Yes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5104527"/>
                  </a:ext>
                </a:extLst>
              </a:tr>
              <a:tr h="162723">
                <a:tc>
                  <a:txBody>
                    <a:bodyPr/>
                    <a:lstStyle/>
                    <a:p>
                      <a:pPr algn="l" rtl="0" fontAlgn="ctr"/>
                      <a:r>
                        <a:rPr lang="en-GB" sz="1000" b="1" i="0" u="none" strike="noStrike" dirty="0">
                          <a:solidFill>
                            <a:srgbClr val="000000"/>
                          </a:solidFill>
                          <a:effectLst/>
                          <a:latin typeface="Arial" panose="020B0604020202020204" pitchFamily="34" charset="0"/>
                          <a:cs typeface="Arial" panose="020B0604020202020204" pitchFamily="34" charset="0"/>
                        </a:rPr>
                        <a:t>Project Office</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Yes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1 no</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996243"/>
                  </a:ext>
                </a:extLst>
              </a:tr>
              <a:tr h="162723">
                <a:tc>
                  <a:txBody>
                    <a:bodyPr/>
                    <a:lstStyle/>
                    <a:p>
                      <a:pPr algn="l" rtl="0" fontAlgn="ctr"/>
                      <a:r>
                        <a:rPr lang="en-GB" sz="1000" b="0" i="0" u="none" strike="noStrike" dirty="0">
                          <a:solidFill>
                            <a:srgbClr val="000000"/>
                          </a:solidFill>
                          <a:effectLst/>
                          <a:latin typeface="Arial" panose="020B0604020202020204" pitchFamily="34" charset="0"/>
                          <a:cs typeface="Arial" panose="020B0604020202020204" pitchFamily="34" charset="0"/>
                        </a:rPr>
                        <a:t>Meeting Room \ Induction</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Yes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1 no</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9479557"/>
                  </a:ext>
                </a:extLst>
              </a:tr>
              <a:tr h="162723">
                <a:tc>
                  <a:txBody>
                    <a:bodyPr/>
                    <a:lstStyle/>
                    <a:p>
                      <a:pPr algn="l" rtl="0" fontAlgn="ctr"/>
                      <a:r>
                        <a:rPr lang="en-GB" sz="1000" b="0" i="0" u="none" strike="noStrike" dirty="0">
                          <a:solidFill>
                            <a:srgbClr val="000000"/>
                          </a:solidFill>
                          <a:effectLst/>
                          <a:latin typeface="Arial" panose="020B0604020202020204" pitchFamily="34" charset="0"/>
                          <a:cs typeface="Arial" panose="020B0604020202020204" pitchFamily="34" charset="0"/>
                        </a:rPr>
                        <a:t>Designated smoking area </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Yes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9907995"/>
                  </a:ext>
                </a:extLst>
              </a:tr>
              <a:tr h="162723">
                <a:tc>
                  <a:txBody>
                    <a:bodyPr/>
                    <a:lstStyle/>
                    <a:p>
                      <a:pPr algn="l" rtl="0" fontAlgn="ctr"/>
                      <a:r>
                        <a:rPr lang="en-GB" sz="1000" b="0" i="0" u="none" strike="noStrike" dirty="0">
                          <a:solidFill>
                            <a:srgbClr val="000000"/>
                          </a:solidFill>
                          <a:effectLst/>
                          <a:latin typeface="Arial" panose="020B0604020202020204" pitchFamily="34" charset="0"/>
                          <a:cs typeface="Arial" panose="020B0604020202020204" pitchFamily="34" charset="0"/>
                        </a:rPr>
                        <a:t>Designated </a:t>
                      </a:r>
                      <a:r>
                        <a:rPr lang="en-GB" sz="1000" b="0" i="0" u="none" strike="noStrike" dirty="0" err="1">
                          <a:solidFill>
                            <a:srgbClr val="000000"/>
                          </a:solidFill>
                          <a:effectLst/>
                          <a:latin typeface="Arial" panose="020B0604020202020204" pitchFamily="34" charset="0"/>
                          <a:cs typeface="Arial" panose="020B0604020202020204" pitchFamily="34" charset="0"/>
                        </a:rPr>
                        <a:t>eCig</a:t>
                      </a:r>
                      <a:r>
                        <a:rPr lang="en-GB" sz="1000" b="0" i="0" u="none" strike="noStrike" dirty="0">
                          <a:solidFill>
                            <a:srgbClr val="000000"/>
                          </a:solidFill>
                          <a:effectLst/>
                          <a:latin typeface="Arial" panose="020B0604020202020204" pitchFamily="34" charset="0"/>
                          <a:cs typeface="Arial" panose="020B0604020202020204" pitchFamily="34" charset="0"/>
                        </a:rPr>
                        <a:t> area </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Yes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4566329"/>
                  </a:ext>
                </a:extLst>
              </a:tr>
              <a:tr h="162723">
                <a:tc>
                  <a:txBody>
                    <a:bodyPr/>
                    <a:lstStyle/>
                    <a:p>
                      <a:pPr algn="l" rtl="0" fontAlgn="ctr"/>
                      <a:r>
                        <a:rPr lang="en-GB" sz="1000" b="0" i="0" u="none" strike="noStrike" dirty="0">
                          <a:solidFill>
                            <a:srgbClr val="000000"/>
                          </a:solidFill>
                          <a:effectLst/>
                          <a:latin typeface="Arial" panose="020B0604020202020204" pitchFamily="34" charset="0"/>
                          <a:cs typeface="Arial" panose="020B0604020202020204" pitchFamily="34" charset="0"/>
                        </a:rPr>
                        <a:t>Site Canteen</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Yes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1 no</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4550607"/>
                  </a:ext>
                </a:extLst>
              </a:tr>
              <a:tr h="162723">
                <a:tc>
                  <a:txBody>
                    <a:bodyPr/>
                    <a:lstStyle/>
                    <a:p>
                      <a:pPr algn="l" rtl="0" fontAlgn="ctr"/>
                      <a:r>
                        <a:rPr lang="en-GB" sz="1000" b="0" i="0" u="none" strike="noStrike">
                          <a:solidFill>
                            <a:srgbClr val="000000"/>
                          </a:solidFill>
                          <a:effectLst/>
                          <a:latin typeface="Arial" panose="020B0604020202020204" pitchFamily="34" charset="0"/>
                          <a:cs typeface="Arial" panose="020B0604020202020204" pitchFamily="34" charset="0"/>
                        </a:rPr>
                        <a:t>Drying Room</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Yes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1 no</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5942228"/>
                  </a:ext>
                </a:extLst>
              </a:tr>
              <a:tr h="319338">
                <a:tc>
                  <a:txBody>
                    <a:bodyPr/>
                    <a:lstStyle/>
                    <a:p>
                      <a:pPr algn="l" rtl="0" fontAlgn="ctr"/>
                      <a:r>
                        <a:rPr lang="en-GB" sz="1000" b="0" i="0" u="none" strike="noStrike" dirty="0">
                          <a:solidFill>
                            <a:srgbClr val="000000"/>
                          </a:solidFill>
                          <a:effectLst/>
                          <a:latin typeface="Arial" panose="020B0604020202020204" pitchFamily="34" charset="0"/>
                          <a:cs typeface="Arial" panose="020B0604020202020204" pitchFamily="34" charset="0"/>
                        </a:rPr>
                        <a:t>Toilets/Washing</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Yes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Male No:1 Female No:1 Gender Neutral No: xx</a:t>
                      </a:r>
                    </a:p>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8987964"/>
                  </a:ext>
                </a:extLst>
              </a:tr>
              <a:tr h="162723">
                <a:tc gridSpan="3">
                  <a:txBody>
                    <a:bodyPr/>
                    <a:lstStyle/>
                    <a:p>
                      <a:pPr algn="l" rtl="0" fontAlgn="ctr"/>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47693862"/>
                  </a:ext>
                </a:extLst>
              </a:tr>
              <a:tr h="162723">
                <a:tc>
                  <a:txBody>
                    <a:bodyPr/>
                    <a:lstStyle/>
                    <a:p>
                      <a:pPr algn="l" rtl="0" fontAlgn="ctr"/>
                      <a:r>
                        <a:rPr lang="en-GB" sz="1000" b="0" i="0" u="none" strike="noStrike">
                          <a:solidFill>
                            <a:srgbClr val="000000"/>
                          </a:solidFill>
                          <a:effectLst/>
                          <a:latin typeface="Arial" panose="020B0604020202020204" pitchFamily="34" charset="0"/>
                          <a:cs typeface="Arial" panose="020B0604020202020204" pitchFamily="34" charset="0"/>
                        </a:rPr>
                        <a:t>Heating Food</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Yes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cs typeface="Arial" panose="020B0604020202020204" pitchFamily="34" charset="0"/>
                        </a:rPr>
                        <a:t> </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035434"/>
                  </a:ext>
                </a:extLst>
              </a:tr>
              <a:tr h="162723">
                <a:tc>
                  <a:txBody>
                    <a:bodyPr/>
                    <a:lstStyle/>
                    <a:p>
                      <a:pPr algn="l" rtl="0" fontAlgn="ctr"/>
                      <a:r>
                        <a:rPr lang="en-GB" sz="1000" b="0" i="0" u="none" strike="noStrike">
                          <a:solidFill>
                            <a:srgbClr val="000000"/>
                          </a:solidFill>
                          <a:effectLst/>
                          <a:latin typeface="Arial" panose="020B0604020202020204" pitchFamily="34" charset="0"/>
                          <a:cs typeface="Arial" panose="020B0604020202020204" pitchFamily="34" charset="0"/>
                        </a:rPr>
                        <a:t>Wheel washing provided</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No</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328018"/>
                  </a:ext>
                </a:extLst>
              </a:tr>
              <a:tr h="162723">
                <a:tc>
                  <a:txBody>
                    <a:bodyPr/>
                    <a:lstStyle/>
                    <a:p>
                      <a:pPr algn="l" rtl="0" fontAlgn="ctr"/>
                      <a:r>
                        <a:rPr lang="en-GB" sz="1000" b="0" i="0" u="none" strike="noStrike" dirty="0">
                          <a:solidFill>
                            <a:srgbClr val="000000"/>
                          </a:solidFill>
                          <a:effectLst/>
                          <a:latin typeface="Arial" panose="020B0604020202020204" pitchFamily="34" charset="0"/>
                          <a:cs typeface="Arial" panose="020B0604020202020204" pitchFamily="34" charset="0"/>
                        </a:rPr>
                        <a:t>Wi-Fi</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Yes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2734955"/>
                  </a:ext>
                </a:extLst>
              </a:tr>
              <a:tr h="162723">
                <a:tc>
                  <a:txBody>
                    <a:bodyPr/>
                    <a:lstStyle/>
                    <a:p>
                      <a:pPr algn="l" rtl="0" fontAlgn="ctr"/>
                      <a:r>
                        <a:rPr lang="en-GB" sz="1000" b="0" i="0" u="none" strike="noStrike">
                          <a:solidFill>
                            <a:srgbClr val="000000"/>
                          </a:solidFill>
                          <a:effectLst/>
                          <a:latin typeface="Arial" panose="020B0604020202020204" pitchFamily="34" charset="0"/>
                          <a:cs typeface="Arial" panose="020B0604020202020204" pitchFamily="34" charset="0"/>
                        </a:rPr>
                        <a:t>Prayer Area</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Yes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cs typeface="Arial" panose="020B0604020202020204" pitchFamily="34" charset="0"/>
                        </a:rPr>
                        <a:t> </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077177"/>
                  </a:ext>
                </a:extLst>
              </a:tr>
              <a:tr h="162723">
                <a:tc>
                  <a:txBody>
                    <a:bodyPr/>
                    <a:lstStyle/>
                    <a:p>
                      <a:pPr algn="l" rtl="0" fontAlgn="ctr"/>
                      <a:r>
                        <a:rPr lang="en-GB" sz="1000" b="0" i="0" u="none" strike="noStrike">
                          <a:solidFill>
                            <a:srgbClr val="000000"/>
                          </a:solidFill>
                          <a:effectLst/>
                          <a:latin typeface="Arial" panose="020B0604020202020204" pitchFamily="34" charset="0"/>
                          <a:cs typeface="Arial" panose="020B0604020202020204" pitchFamily="34" charset="0"/>
                        </a:rPr>
                        <a:t>Rest Area</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Yes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cs typeface="Arial" panose="020B0604020202020204" pitchFamily="34" charset="0"/>
                        </a:rPr>
                        <a:t> </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6704525"/>
                  </a:ext>
                </a:extLst>
              </a:tr>
              <a:tr h="162723">
                <a:tc>
                  <a:txBody>
                    <a:bodyPr/>
                    <a:lstStyle/>
                    <a:p>
                      <a:pPr algn="l" rtl="0" fontAlgn="ctr"/>
                      <a:r>
                        <a:rPr lang="en-GB" sz="1000" b="0" i="0" u="none" strike="noStrike">
                          <a:solidFill>
                            <a:srgbClr val="000000"/>
                          </a:solidFill>
                          <a:effectLst/>
                          <a:latin typeface="Arial" panose="020B0604020202020204" pitchFamily="34" charset="0"/>
                          <a:cs typeface="Arial" panose="020B0604020202020204" pitchFamily="34" charset="0"/>
                        </a:rPr>
                        <a:t>Microwave</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Yes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cs typeface="Arial" panose="020B0604020202020204" pitchFamily="34" charset="0"/>
                        </a:rPr>
                        <a:t> </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533793"/>
                  </a:ext>
                </a:extLst>
              </a:tr>
              <a:tr h="207701">
                <a:tc>
                  <a:txBody>
                    <a:bodyPr/>
                    <a:lstStyle/>
                    <a:p>
                      <a:pPr algn="l" rtl="0" fontAlgn="ctr"/>
                      <a:r>
                        <a:rPr lang="en-US" sz="1000" b="0" i="0" u="none" strike="noStrike" dirty="0">
                          <a:solidFill>
                            <a:srgbClr val="000000"/>
                          </a:solidFill>
                          <a:effectLst/>
                          <a:latin typeface="Arial" panose="020B0604020202020204" pitchFamily="34" charset="0"/>
                          <a:cs typeface="Arial" panose="020B0604020202020204" pitchFamily="34" charset="0"/>
                        </a:rPr>
                        <a:t>Electric supplies (Mains, Generator, Use of Existing)</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Yes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Mains </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2455018"/>
                  </a:ext>
                </a:extLst>
              </a:tr>
              <a:tr h="162723">
                <a:tc>
                  <a:txBody>
                    <a:bodyPr/>
                    <a:lstStyle/>
                    <a:p>
                      <a:pPr algn="l" rtl="0" fontAlgn="ctr"/>
                      <a:r>
                        <a:rPr lang="en-GB" sz="1000" b="0" i="0" u="none" strike="noStrike">
                          <a:solidFill>
                            <a:srgbClr val="000000"/>
                          </a:solidFill>
                          <a:effectLst/>
                          <a:latin typeface="Arial" panose="020B0604020202020204" pitchFamily="34" charset="0"/>
                          <a:cs typeface="Arial" panose="020B0604020202020204" pitchFamily="34" charset="0"/>
                        </a:rPr>
                        <a:t>Water supplies (Mains, Temporary)</a:t>
                      </a:r>
                    </a:p>
                  </a:txBody>
                  <a:tcPr marL="6109" marR="6109" marT="6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Yes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Mains </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5130634"/>
                  </a:ext>
                </a:extLst>
              </a:tr>
              <a:tr h="162723">
                <a:tc>
                  <a:txBody>
                    <a:bodyPr/>
                    <a:lstStyle/>
                    <a:p>
                      <a:pPr algn="l" fontAlgn="b"/>
                      <a:r>
                        <a:rPr lang="en-GB" sz="1000" b="0" i="0" u="none" strike="noStrike">
                          <a:solidFill>
                            <a:srgbClr val="000000"/>
                          </a:solidFill>
                          <a:effectLst/>
                          <a:latin typeface="Arial" panose="020B0604020202020204" pitchFamily="34" charset="0"/>
                          <a:cs typeface="Arial" panose="020B0604020202020204" pitchFamily="34" charset="0"/>
                        </a:rPr>
                        <a:t>Drainage  (Mains, Temporary)</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Yes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Mains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1525784"/>
                  </a:ext>
                </a:extLst>
              </a:tr>
              <a:tr h="162723">
                <a:tc>
                  <a:txBody>
                    <a:bodyPr/>
                    <a:lstStyle/>
                    <a:p>
                      <a:pPr algn="l" fontAlgn="t"/>
                      <a:r>
                        <a:rPr lang="en-US" sz="1000" b="0" i="0" u="none" strike="noStrike">
                          <a:solidFill>
                            <a:srgbClr val="000000"/>
                          </a:solidFill>
                          <a:effectLst/>
                          <a:latin typeface="Arial" panose="020B0604020202020204" pitchFamily="34" charset="0"/>
                          <a:cs typeface="Arial" panose="020B0604020202020204" pitchFamily="34" charset="0"/>
                        </a:rPr>
                        <a:t>Will waste be segregated on site? (Y/N)</a:t>
                      </a:r>
                    </a:p>
                  </a:txBody>
                  <a:tcPr marL="6109" marR="6109" marT="6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Yes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9013195"/>
                  </a:ext>
                </a:extLst>
              </a:tr>
              <a:tr h="207701">
                <a:tc>
                  <a:txBody>
                    <a:bodyPr/>
                    <a:lstStyle/>
                    <a:p>
                      <a:pPr algn="l" fontAlgn="t"/>
                      <a:r>
                        <a:rPr lang="en-US" sz="1000" b="0" i="0" u="none" strike="noStrike" dirty="0">
                          <a:solidFill>
                            <a:srgbClr val="000000"/>
                          </a:solidFill>
                          <a:effectLst/>
                          <a:latin typeface="Arial" panose="020B0604020202020204" pitchFamily="34" charset="0"/>
                          <a:cs typeface="Arial" panose="020B0604020202020204" pitchFamily="34" charset="0"/>
                        </a:rPr>
                        <a:t>Waste skips provided for (make sure waste skip location showed on plan)</a:t>
                      </a:r>
                    </a:p>
                  </a:txBody>
                  <a:tcPr marL="6109" marR="6109" marT="6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Yes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cs typeface="Arial" panose="020B0604020202020204" pitchFamily="34" charset="0"/>
                        </a:rPr>
                        <a:t> </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0286864"/>
                  </a:ext>
                </a:extLst>
              </a:tr>
              <a:tr h="162723">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Mortar Silo</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Yes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6109" marR="6109" marT="610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97907518"/>
                  </a:ext>
                </a:extLst>
              </a:tr>
              <a:tr h="162723">
                <a:tc>
                  <a:txBody>
                    <a:bodyPr/>
                    <a:lstStyle/>
                    <a:p>
                      <a:pPr algn="l" fontAlgn="b"/>
                      <a:r>
                        <a:rPr lang="en-GB" sz="1000" b="0" i="0" u="none" strike="noStrike">
                          <a:solidFill>
                            <a:srgbClr val="000000"/>
                          </a:solidFill>
                          <a:effectLst/>
                          <a:latin typeface="Arial" panose="020B0604020202020204" pitchFamily="34" charset="0"/>
                          <a:cs typeface="Arial" panose="020B0604020202020204" pitchFamily="34" charset="0"/>
                        </a:rPr>
                        <a:t>Truck Staging Area</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No</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1000" b="0" i="0" u="none" strike="noStrike">
                          <a:solidFill>
                            <a:srgbClr val="000000"/>
                          </a:solidFill>
                          <a:effectLst/>
                          <a:latin typeface="Arial" panose="020B0604020202020204" pitchFamily="34" charset="0"/>
                          <a:cs typeface="Arial" panose="020B0604020202020204" pitchFamily="34" charset="0"/>
                        </a:rPr>
                        <a:t> </a:t>
                      </a:r>
                    </a:p>
                  </a:txBody>
                  <a:tcPr marL="6109" marR="6109" marT="610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9817918"/>
                  </a:ext>
                </a:extLst>
              </a:tr>
              <a:tr h="162723">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Crane base</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No</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1000" b="0" i="0" u="none" strike="noStrike">
                          <a:solidFill>
                            <a:srgbClr val="000000"/>
                          </a:solidFill>
                          <a:effectLst/>
                          <a:latin typeface="Arial" panose="020B0604020202020204" pitchFamily="34" charset="0"/>
                          <a:cs typeface="Arial" panose="020B0604020202020204" pitchFamily="34" charset="0"/>
                        </a:rPr>
                        <a:t> </a:t>
                      </a:r>
                    </a:p>
                  </a:txBody>
                  <a:tcPr marL="6109" marR="6109" marT="610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54910367"/>
                  </a:ext>
                </a:extLst>
              </a:tr>
              <a:tr h="162723">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6109" marR="6109" marT="610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6109" marR="6109" marT="61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6109" marR="6109" marT="610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4382383"/>
                  </a:ext>
                </a:extLst>
              </a:tr>
              <a:tr h="162723">
                <a:tc gridSpan="3">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Security Strategy (Add as appropriate)</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86057749"/>
                  </a:ext>
                </a:extLst>
              </a:tr>
              <a:tr h="162723">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 </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GB" sz="1000" b="0" i="0" u="none" strike="noStrike" dirty="0">
                          <a:solidFill>
                            <a:srgbClr val="000000"/>
                          </a:solidFill>
                          <a:effectLst/>
                          <a:latin typeface="Arial" panose="020B0604020202020204" pitchFamily="34" charset="0"/>
                          <a:cs typeface="Arial" panose="020B0604020202020204" pitchFamily="34" charset="0"/>
                        </a:rPr>
                        <a:t>Numbers</a:t>
                      </a:r>
                    </a:p>
                  </a:txBody>
                  <a:tcPr marL="6109" marR="6109" marT="6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Details as appropriate</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93593808"/>
                  </a:ext>
                </a:extLst>
              </a:tr>
              <a:tr h="162723">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CCTV</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Location and no TBC</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Yes </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7057894"/>
                  </a:ext>
                </a:extLst>
              </a:tr>
              <a:tr h="162723">
                <a:tc>
                  <a:txBody>
                    <a:bodyPr/>
                    <a:lstStyle/>
                    <a:p>
                      <a:pPr marL="0" algn="l" defTabSz="1028700" rtl="0" eaLnBrk="1" fontAlgn="b" latinLnBrk="0" hangingPunct="1"/>
                      <a:r>
                        <a:rPr lang="en-GB" sz="1000" b="0" i="0" u="none" strike="noStrike" kern="1200" dirty="0">
                          <a:solidFill>
                            <a:srgbClr val="000000"/>
                          </a:solidFill>
                          <a:effectLst/>
                          <a:latin typeface="Arial" panose="020B0604020202020204" pitchFamily="34" charset="0"/>
                          <a:ea typeface="+mn-ea"/>
                          <a:cs typeface="Arial" panose="020B0604020202020204" pitchFamily="34" charset="0"/>
                        </a:rPr>
                        <a:t>Description of site hoardings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1028700" rtl="0" eaLnBrk="1" fontAlgn="b" latinLnBrk="0" hangingPunct="1"/>
                      <a:r>
                        <a:rPr lang="en-GB" sz="1000" b="0" i="0" u="none" strike="noStrike" kern="1200" dirty="0">
                          <a:solidFill>
                            <a:srgbClr val="000000"/>
                          </a:solidFill>
                          <a:effectLst/>
                          <a:latin typeface="Arial" panose="020B0604020202020204" pitchFamily="34" charset="0"/>
                          <a:ea typeface="+mn-ea"/>
                          <a:cs typeface="Arial" panose="020B0604020202020204" pitchFamily="34" charset="0"/>
                        </a:rPr>
                        <a:t> Yes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000" b="0" i="0" u="none" strike="noStrike" kern="1200" dirty="0">
                          <a:solidFill>
                            <a:srgbClr val="000000"/>
                          </a:solidFill>
                          <a:effectLst/>
                          <a:latin typeface="Arial" panose="020B0604020202020204" pitchFamily="34" charset="0"/>
                          <a:ea typeface="+mn-ea"/>
                          <a:cs typeface="Arial" panose="020B0604020202020204" pitchFamily="34" charset="0"/>
                        </a:rPr>
                        <a:t>Hardwood ply (minimum 2.4m high excluding headers and kickers) on timber posts and rails.</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1251574"/>
                  </a:ext>
                </a:extLst>
              </a:tr>
              <a:tr h="162723">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Manned guards</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No</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3094210"/>
                  </a:ext>
                </a:extLst>
              </a:tr>
              <a:tr h="162723">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PIR Lighting</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 </a:t>
                      </a:r>
                    </a:p>
                  </a:txBody>
                  <a:tcPr marL="6109" marR="6109" marT="6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5338613"/>
                  </a:ext>
                </a:extLst>
              </a:tr>
            </a:tbl>
          </a:graphicData>
        </a:graphic>
      </p:graphicFrame>
    </p:spTree>
    <p:extLst>
      <p:ext uri="{BB962C8B-B14F-4D97-AF65-F5344CB8AC3E}">
        <p14:creationId xmlns:p14="http://schemas.microsoft.com/office/powerpoint/2010/main" val="1439827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317D25D-C575-4C65-AC9D-671CE08C2357}"/>
              </a:ext>
            </a:extLst>
          </p:cNvPr>
          <p:cNvGraphicFramePr>
            <a:graphicFrameLocks noGrp="1"/>
          </p:cNvGraphicFramePr>
          <p:nvPr>
            <p:extLst>
              <p:ext uri="{D42A27DB-BD31-4B8C-83A1-F6EECF244321}">
                <p14:modId xmlns:p14="http://schemas.microsoft.com/office/powerpoint/2010/main" val="3131991108"/>
              </p:ext>
            </p:extLst>
          </p:nvPr>
        </p:nvGraphicFramePr>
        <p:xfrm>
          <a:off x="691842" y="844103"/>
          <a:ext cx="8727854" cy="1632830"/>
        </p:xfrm>
        <a:graphic>
          <a:graphicData uri="http://schemas.openxmlformats.org/drawingml/2006/table">
            <a:tbl>
              <a:tblPr/>
              <a:tblGrid>
                <a:gridCol w="5806695">
                  <a:extLst>
                    <a:ext uri="{9D8B030D-6E8A-4147-A177-3AD203B41FA5}">
                      <a16:colId xmlns:a16="http://schemas.microsoft.com/office/drawing/2014/main" val="1622030037"/>
                    </a:ext>
                  </a:extLst>
                </a:gridCol>
                <a:gridCol w="2921159">
                  <a:extLst>
                    <a:ext uri="{9D8B030D-6E8A-4147-A177-3AD203B41FA5}">
                      <a16:colId xmlns:a16="http://schemas.microsoft.com/office/drawing/2014/main" val="2557991959"/>
                    </a:ext>
                  </a:extLst>
                </a:gridCol>
              </a:tblGrid>
              <a:tr h="319755">
                <a:tc>
                  <a:txBody>
                    <a:bodyPr/>
                    <a:lstStyle/>
                    <a:p>
                      <a:pPr algn="l" fontAlgn="t"/>
                      <a:endParaRPr lang="en-US" sz="2100" b="0" i="0" u="none" strike="noStrike" dirty="0">
                        <a:solidFill>
                          <a:srgbClr val="000000"/>
                        </a:solidFill>
                        <a:effectLst/>
                        <a:latin typeface="Calibri" panose="020F0502020204030204" pitchFamily="34" charset="0"/>
                      </a:endParaRP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t"/>
                      <a:r>
                        <a:rPr lang="en-GB" sz="2100" b="0" i="0" u="none" strike="noStrike">
                          <a:solidFill>
                            <a:srgbClr val="000000"/>
                          </a:solidFill>
                          <a:effectLst/>
                          <a:latin typeface="Calibri" panose="020F0502020204030204" pitchFamily="34" charset="0"/>
                        </a:rPr>
                        <a:t>Number required</a:t>
                      </a: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51472248"/>
                  </a:ext>
                </a:extLst>
              </a:tr>
              <a:tr h="319755">
                <a:tc>
                  <a:txBody>
                    <a:bodyPr/>
                    <a:lstStyle/>
                    <a:p>
                      <a:pPr algn="l" fontAlgn="b"/>
                      <a:r>
                        <a:rPr lang="en-US" sz="2100" b="0" i="0" u="none" strike="noStrike" dirty="0">
                          <a:solidFill>
                            <a:srgbClr val="000000"/>
                          </a:solidFill>
                          <a:effectLst/>
                          <a:latin typeface="Calibri" panose="020F0502020204030204" pitchFamily="34" charset="0"/>
                        </a:rPr>
                        <a:t>No of loading/unloading bays on SLP</a:t>
                      </a:r>
                    </a:p>
                  </a:txBody>
                  <a:tcPr marL="6526" marR="6526" marT="6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GB" sz="2100" b="0" i="0" u="none" strike="noStrike" dirty="0">
                          <a:solidFill>
                            <a:srgbClr val="000000"/>
                          </a:solidFill>
                          <a:effectLst/>
                          <a:latin typeface="Calibri" panose="020F0502020204030204" pitchFamily="34" charset="0"/>
                        </a:rPr>
                        <a:t> NA</a:t>
                      </a: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448557"/>
                  </a:ext>
                </a:extLst>
              </a:tr>
              <a:tr h="319755">
                <a:tc>
                  <a:txBody>
                    <a:bodyPr/>
                    <a:lstStyle/>
                    <a:p>
                      <a:pPr algn="l" fontAlgn="b"/>
                      <a:r>
                        <a:rPr lang="en-GB" sz="2100" b="0" i="0" u="none" strike="noStrike" dirty="0">
                          <a:solidFill>
                            <a:srgbClr val="000000"/>
                          </a:solidFill>
                          <a:effectLst/>
                          <a:latin typeface="Calibri" panose="020F0502020204030204" pitchFamily="34" charset="0"/>
                        </a:rPr>
                        <a:t>Construction workforce at peak</a:t>
                      </a:r>
                    </a:p>
                  </a:txBody>
                  <a:tcPr marL="6526" marR="6526" marT="6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2100" b="0" i="0" u="none" strike="noStrike" dirty="0">
                          <a:solidFill>
                            <a:srgbClr val="000000"/>
                          </a:solidFill>
                          <a:effectLst/>
                          <a:latin typeface="Calibri" panose="020F0502020204030204" pitchFamily="34" charset="0"/>
                        </a:rPr>
                        <a:t> 30 to 40</a:t>
                      </a:r>
                    </a:p>
                  </a:txBody>
                  <a:tcPr marL="6526" marR="6526" marT="6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096549"/>
                  </a:ext>
                </a:extLst>
              </a:tr>
              <a:tr h="319755">
                <a:tc>
                  <a:txBody>
                    <a:bodyPr/>
                    <a:lstStyle/>
                    <a:p>
                      <a:pPr algn="l" fontAlgn="b"/>
                      <a:r>
                        <a:rPr lang="en-US" sz="2100" b="0" i="0" u="none" strike="noStrike" dirty="0">
                          <a:solidFill>
                            <a:srgbClr val="000000"/>
                          </a:solidFill>
                          <a:effectLst/>
                          <a:latin typeface="Calibri" panose="020F0502020204030204" pitchFamily="34" charset="0"/>
                        </a:rPr>
                        <a:t>No of car parking spaces allocated on site</a:t>
                      </a:r>
                    </a:p>
                  </a:txBody>
                  <a:tcPr marL="6526" marR="6526" marT="6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2100" b="0" i="0" u="none" strike="noStrike" dirty="0">
                          <a:solidFill>
                            <a:srgbClr val="000000"/>
                          </a:solidFill>
                          <a:effectLst/>
                          <a:latin typeface="Calibri" panose="020F0502020204030204" pitchFamily="34" charset="0"/>
                        </a:rPr>
                        <a:t> none</a:t>
                      </a:r>
                    </a:p>
                  </a:txBody>
                  <a:tcPr marL="6526" marR="6526" marT="6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0090765"/>
                  </a:ext>
                </a:extLst>
              </a:tr>
              <a:tr h="319755">
                <a:tc>
                  <a:txBody>
                    <a:bodyPr/>
                    <a:lstStyle/>
                    <a:p>
                      <a:pPr algn="l" fontAlgn="b"/>
                      <a:r>
                        <a:rPr lang="en-US" sz="2100" b="0" i="0" u="none" strike="noStrike" dirty="0">
                          <a:solidFill>
                            <a:srgbClr val="000000"/>
                          </a:solidFill>
                          <a:effectLst/>
                          <a:latin typeface="Calibri" panose="020F0502020204030204" pitchFamily="34" charset="0"/>
                        </a:rPr>
                        <a:t>No of cycle spaces allocated on site</a:t>
                      </a:r>
                    </a:p>
                  </a:txBody>
                  <a:tcPr marL="6526" marR="6526" marT="6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2100" b="0" i="0" u="none" strike="noStrike" dirty="0">
                          <a:solidFill>
                            <a:srgbClr val="000000"/>
                          </a:solidFill>
                          <a:effectLst/>
                          <a:latin typeface="Calibri" panose="020F0502020204030204" pitchFamily="34" charset="0"/>
                        </a:rPr>
                        <a:t> none</a:t>
                      </a:r>
                    </a:p>
                  </a:txBody>
                  <a:tcPr marL="6526" marR="6526" marT="6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776942"/>
                  </a:ext>
                </a:extLst>
              </a:tr>
            </a:tbl>
          </a:graphicData>
        </a:graphic>
      </p:graphicFrame>
      <p:graphicFrame>
        <p:nvGraphicFramePr>
          <p:cNvPr id="7" name="Table 6">
            <a:extLst>
              <a:ext uri="{FF2B5EF4-FFF2-40B4-BE49-F238E27FC236}">
                <a16:creationId xmlns:a16="http://schemas.microsoft.com/office/drawing/2014/main" id="{0E44316E-BE4F-4ECB-920B-FC6E9729DF55}"/>
              </a:ext>
            </a:extLst>
          </p:cNvPr>
          <p:cNvGraphicFramePr>
            <a:graphicFrameLocks noGrp="1"/>
          </p:cNvGraphicFramePr>
          <p:nvPr>
            <p:extLst>
              <p:ext uri="{D42A27DB-BD31-4B8C-83A1-F6EECF244321}">
                <p14:modId xmlns:p14="http://schemas.microsoft.com/office/powerpoint/2010/main" val="913928740"/>
              </p:ext>
            </p:extLst>
          </p:nvPr>
        </p:nvGraphicFramePr>
        <p:xfrm>
          <a:off x="638623" y="2586033"/>
          <a:ext cx="8781074" cy="3984128"/>
        </p:xfrm>
        <a:graphic>
          <a:graphicData uri="http://schemas.openxmlformats.org/drawingml/2006/table">
            <a:tbl>
              <a:tblPr/>
              <a:tblGrid>
                <a:gridCol w="5845072">
                  <a:extLst>
                    <a:ext uri="{9D8B030D-6E8A-4147-A177-3AD203B41FA5}">
                      <a16:colId xmlns:a16="http://schemas.microsoft.com/office/drawing/2014/main" val="3056109367"/>
                    </a:ext>
                  </a:extLst>
                </a:gridCol>
                <a:gridCol w="2936002">
                  <a:extLst>
                    <a:ext uri="{9D8B030D-6E8A-4147-A177-3AD203B41FA5}">
                      <a16:colId xmlns:a16="http://schemas.microsoft.com/office/drawing/2014/main" val="1691322663"/>
                    </a:ext>
                  </a:extLst>
                </a:gridCol>
              </a:tblGrid>
              <a:tr h="371960">
                <a:tc gridSpan="2">
                  <a:txBody>
                    <a:bodyPr/>
                    <a:lstStyle/>
                    <a:p>
                      <a:pPr algn="ctr" fontAlgn="t"/>
                      <a:r>
                        <a:rPr lang="en-GB" sz="2400" b="0" i="0" u="none" strike="noStrike" dirty="0">
                          <a:solidFill>
                            <a:srgbClr val="000000"/>
                          </a:solidFill>
                          <a:effectLst/>
                          <a:latin typeface="Calibri" panose="020F0502020204030204" pitchFamily="34" charset="0"/>
                        </a:rPr>
                        <a:t>Working Times</a:t>
                      </a: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extLst>
                  <a:ext uri="{0D108BD9-81ED-4DB2-BD59-A6C34878D82A}">
                    <a16:rowId xmlns:a16="http://schemas.microsoft.com/office/drawing/2014/main" val="3319264828"/>
                  </a:ext>
                </a:extLst>
              </a:tr>
              <a:tr h="371960">
                <a:tc>
                  <a:txBody>
                    <a:bodyPr/>
                    <a:lstStyle/>
                    <a:p>
                      <a:pPr algn="l" fontAlgn="t"/>
                      <a:r>
                        <a:rPr lang="en-GB" sz="2400" b="0" i="0" u="none" strike="noStrike" dirty="0">
                          <a:solidFill>
                            <a:srgbClr val="000000"/>
                          </a:solidFill>
                          <a:effectLst/>
                          <a:latin typeface="Calibri" panose="020F0502020204030204" pitchFamily="34" charset="0"/>
                        </a:rPr>
                        <a:t>Monday - Friday</a:t>
                      </a: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GB" sz="2100" b="0" i="0" u="none" strike="noStrike" kern="1200" dirty="0">
                          <a:solidFill>
                            <a:srgbClr val="000000"/>
                          </a:solidFill>
                          <a:effectLst/>
                          <a:latin typeface="Calibri" panose="020F0502020204030204" pitchFamily="34" charset="0"/>
                          <a:ea typeface="+mn-ea"/>
                          <a:cs typeface="+mn-cs"/>
                        </a:rPr>
                        <a:t> 08.00 and 18.00</a:t>
                      </a: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318409"/>
                  </a:ext>
                </a:extLst>
              </a:tr>
              <a:tr h="371960">
                <a:tc>
                  <a:txBody>
                    <a:bodyPr/>
                    <a:lstStyle/>
                    <a:p>
                      <a:pPr algn="l" fontAlgn="t"/>
                      <a:r>
                        <a:rPr lang="en-GB" sz="2400" b="0" i="0" u="none" strike="noStrike" dirty="0">
                          <a:solidFill>
                            <a:srgbClr val="000000"/>
                          </a:solidFill>
                          <a:effectLst/>
                          <a:latin typeface="Calibri" panose="020F0502020204030204" pitchFamily="34" charset="0"/>
                        </a:rPr>
                        <a:t>Weekend</a:t>
                      </a: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GB" sz="2100" b="0" i="0" u="none" strike="noStrike" kern="1200" dirty="0">
                          <a:solidFill>
                            <a:srgbClr val="000000"/>
                          </a:solidFill>
                          <a:effectLst/>
                          <a:latin typeface="Calibri" panose="020F0502020204030204" pitchFamily="34" charset="0"/>
                          <a:ea typeface="+mn-ea"/>
                          <a:cs typeface="+mn-cs"/>
                        </a:rPr>
                        <a:t> 08.00 and 13.00 on Saturdays </a:t>
                      </a: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6290213"/>
                  </a:ext>
                </a:extLst>
              </a:tr>
              <a:tr h="371960">
                <a:tc>
                  <a:txBody>
                    <a:bodyPr/>
                    <a:lstStyle/>
                    <a:p>
                      <a:pPr algn="l" fontAlgn="t"/>
                      <a:r>
                        <a:rPr lang="en-GB" sz="2400" b="0" i="0" u="none" strike="noStrike" dirty="0">
                          <a:solidFill>
                            <a:srgbClr val="000000"/>
                          </a:solidFill>
                          <a:effectLst/>
                          <a:latin typeface="Calibri" panose="020F0502020204030204" pitchFamily="34" charset="0"/>
                        </a:rPr>
                        <a:t> </a:t>
                      </a:r>
                    </a:p>
                  </a:txBody>
                  <a:tcPr marL="6526" marR="6526" marT="652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en-GB" sz="2400" b="0" i="0" u="none" strike="noStrike" dirty="0">
                        <a:solidFill>
                          <a:srgbClr val="000000"/>
                        </a:solidFill>
                        <a:effectLst/>
                        <a:latin typeface="Calibri" panose="020F0502020204030204" pitchFamily="34" charset="0"/>
                      </a:endParaRPr>
                    </a:p>
                  </a:txBody>
                  <a:tcPr marL="6526" marR="6526" marT="652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1854751"/>
                  </a:ext>
                </a:extLst>
              </a:tr>
              <a:tr h="371960">
                <a:tc gridSpan="2">
                  <a:txBody>
                    <a:bodyPr/>
                    <a:lstStyle/>
                    <a:p>
                      <a:pPr algn="ctr" fontAlgn="t"/>
                      <a:r>
                        <a:rPr lang="en-GB" sz="2400" b="0" i="0" u="none" strike="noStrike" dirty="0">
                          <a:solidFill>
                            <a:srgbClr val="000000"/>
                          </a:solidFill>
                          <a:effectLst/>
                          <a:latin typeface="Calibri" panose="020F0502020204030204" pitchFamily="34" charset="0"/>
                        </a:rPr>
                        <a:t>Delivery Time slots</a:t>
                      </a: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extLst>
                  <a:ext uri="{0D108BD9-81ED-4DB2-BD59-A6C34878D82A}">
                    <a16:rowId xmlns:a16="http://schemas.microsoft.com/office/drawing/2014/main" val="1976155902"/>
                  </a:ext>
                </a:extLst>
              </a:tr>
              <a:tr h="371960">
                <a:tc>
                  <a:txBody>
                    <a:bodyPr/>
                    <a:lstStyle/>
                    <a:p>
                      <a:pPr algn="l" fontAlgn="t"/>
                      <a:r>
                        <a:rPr lang="en-GB" sz="2400" b="0" i="0" u="none" strike="noStrike" dirty="0">
                          <a:solidFill>
                            <a:srgbClr val="000000"/>
                          </a:solidFill>
                          <a:effectLst/>
                          <a:latin typeface="Calibri" panose="020F0502020204030204" pitchFamily="34" charset="0"/>
                        </a:rPr>
                        <a:t>Monday - Friday</a:t>
                      </a: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l" defTabSz="1028700" rtl="0" eaLnBrk="1" fontAlgn="t" latinLnBrk="0" hangingPunct="1"/>
                      <a:r>
                        <a:rPr lang="en-GB" sz="2100" b="0" i="0" u="none" strike="noStrike" kern="1200" dirty="0">
                          <a:solidFill>
                            <a:srgbClr val="000000"/>
                          </a:solidFill>
                          <a:effectLst/>
                          <a:latin typeface="Calibri" panose="020F0502020204030204" pitchFamily="34" charset="0"/>
                          <a:ea typeface="+mn-ea"/>
                          <a:cs typeface="+mn-cs"/>
                        </a:rPr>
                        <a:t> 09.00 and 17.00</a:t>
                      </a: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1158928"/>
                  </a:ext>
                </a:extLst>
              </a:tr>
              <a:tr h="371960">
                <a:tc>
                  <a:txBody>
                    <a:bodyPr/>
                    <a:lstStyle/>
                    <a:p>
                      <a:pPr algn="l" fontAlgn="t"/>
                      <a:r>
                        <a:rPr lang="en-GB" sz="2400" b="0" i="0" u="none" strike="noStrike" dirty="0">
                          <a:solidFill>
                            <a:srgbClr val="000000"/>
                          </a:solidFill>
                          <a:effectLst/>
                          <a:latin typeface="Calibri" panose="020F0502020204030204" pitchFamily="34" charset="0"/>
                        </a:rPr>
                        <a:t>Weekend</a:t>
                      </a: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l" defTabSz="1028700" rtl="0" eaLnBrk="1" fontAlgn="t" latinLnBrk="0" hangingPunct="1"/>
                      <a:r>
                        <a:rPr lang="en-GB" sz="2100" b="0" i="0" u="none" strike="noStrike" kern="1200" dirty="0">
                          <a:solidFill>
                            <a:srgbClr val="000000"/>
                          </a:solidFill>
                          <a:effectLst/>
                          <a:latin typeface="Calibri" panose="020F0502020204030204" pitchFamily="34" charset="0"/>
                          <a:ea typeface="+mn-ea"/>
                          <a:cs typeface="+mn-cs"/>
                        </a:rPr>
                        <a:t> 09.00 and 12.00 Saturdays</a:t>
                      </a: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072537"/>
                  </a:ext>
                </a:extLst>
              </a:tr>
              <a:tr h="371960">
                <a:tc>
                  <a:txBody>
                    <a:bodyPr/>
                    <a:lstStyle/>
                    <a:p>
                      <a:pPr algn="l" fontAlgn="b"/>
                      <a:r>
                        <a:rPr lang="en-GB" sz="2400" b="0" i="0" u="none" strike="noStrike" dirty="0">
                          <a:solidFill>
                            <a:srgbClr val="000000"/>
                          </a:solidFill>
                          <a:effectLst/>
                          <a:latin typeface="Calibri" panose="020F0502020204030204" pitchFamily="34" charset="0"/>
                        </a:rPr>
                        <a:t>Site management will avoid delivery slots at peak hours due to neighbouring school &amp; learning centre.</a:t>
                      </a:r>
                    </a:p>
                  </a:txBody>
                  <a:tcPr marL="6526" marR="6526" marT="65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2400" b="0" i="0" u="none" strike="noStrike" dirty="0">
                        <a:solidFill>
                          <a:srgbClr val="000000"/>
                        </a:solidFill>
                        <a:effectLst/>
                        <a:latin typeface="Calibri" panose="020F0502020204030204" pitchFamily="34" charset="0"/>
                      </a:endParaRPr>
                    </a:p>
                  </a:txBody>
                  <a:tcPr marL="6526" marR="6526" marT="6526"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84297361"/>
                  </a:ext>
                </a:extLst>
              </a:tr>
            </a:tbl>
          </a:graphicData>
        </a:graphic>
      </p:graphicFrame>
    </p:spTree>
    <p:extLst>
      <p:ext uri="{BB962C8B-B14F-4D97-AF65-F5344CB8AC3E}">
        <p14:creationId xmlns:p14="http://schemas.microsoft.com/office/powerpoint/2010/main" val="139908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5D0B54C-6265-46D7-9EC4-2CFA443F1642}"/>
              </a:ext>
            </a:extLst>
          </p:cNvPr>
          <p:cNvSpPr>
            <a:spLocks noGrp="1"/>
          </p:cNvSpPr>
          <p:nvPr>
            <p:ph type="title"/>
          </p:nvPr>
        </p:nvSpPr>
        <p:spPr>
          <a:xfrm>
            <a:off x="0" y="130470"/>
            <a:ext cx="2969342" cy="469298"/>
          </a:xfrm>
        </p:spPr>
        <p:txBody>
          <a:bodyPr/>
          <a:lstStyle/>
          <a:p>
            <a:pPr algn="l"/>
            <a:r>
              <a:rPr lang="en-US" sz="1800" b="1" dirty="0">
                <a:solidFill>
                  <a:schemeClr val="bg1"/>
                </a:solidFill>
                <a:latin typeface="Century Gothic" panose="020B0502020202020204" pitchFamily="34" charset="0"/>
                <a:ea typeface="+mn-ea"/>
                <a:cs typeface="+mn-cs"/>
              </a:rPr>
              <a:t>Vehicle deliveries profile</a:t>
            </a:r>
            <a:endParaRPr lang="en-GB" sz="1800" b="1" dirty="0">
              <a:solidFill>
                <a:schemeClr val="bg1"/>
              </a:solidFill>
              <a:latin typeface="Century Gothic" panose="020B0502020202020204" pitchFamily="34" charset="0"/>
              <a:ea typeface="+mn-ea"/>
              <a:cs typeface="+mn-cs"/>
            </a:endParaRPr>
          </a:p>
        </p:txBody>
      </p:sp>
      <p:pic>
        <p:nvPicPr>
          <p:cNvPr id="3" name="Picture 2">
            <a:extLst>
              <a:ext uri="{FF2B5EF4-FFF2-40B4-BE49-F238E27FC236}">
                <a16:creationId xmlns:a16="http://schemas.microsoft.com/office/drawing/2014/main" id="{59CAD83E-2EEE-4654-9CFA-A49CAC3E1166}"/>
              </a:ext>
            </a:extLst>
          </p:cNvPr>
          <p:cNvPicPr>
            <a:picLocks noChangeAspect="1"/>
          </p:cNvPicPr>
          <p:nvPr/>
        </p:nvPicPr>
        <p:blipFill>
          <a:blip r:embed="rId2"/>
          <a:stretch>
            <a:fillRect/>
          </a:stretch>
        </p:blipFill>
        <p:spPr>
          <a:xfrm>
            <a:off x="638139" y="3140486"/>
            <a:ext cx="5566015" cy="3488008"/>
          </a:xfrm>
          <a:prstGeom prst="rect">
            <a:avLst/>
          </a:prstGeom>
        </p:spPr>
      </p:pic>
      <p:graphicFrame>
        <p:nvGraphicFramePr>
          <p:cNvPr id="6" name="Table 5">
            <a:extLst>
              <a:ext uri="{FF2B5EF4-FFF2-40B4-BE49-F238E27FC236}">
                <a16:creationId xmlns:a16="http://schemas.microsoft.com/office/drawing/2014/main" id="{0FD4DAE8-301A-49A6-88D6-CC7294DB6E18}"/>
              </a:ext>
            </a:extLst>
          </p:cNvPr>
          <p:cNvGraphicFramePr>
            <a:graphicFrameLocks noGrp="1"/>
          </p:cNvGraphicFramePr>
          <p:nvPr>
            <p:extLst>
              <p:ext uri="{D42A27DB-BD31-4B8C-83A1-F6EECF244321}">
                <p14:modId xmlns:p14="http://schemas.microsoft.com/office/powerpoint/2010/main" val="2028084021"/>
              </p:ext>
            </p:extLst>
          </p:nvPr>
        </p:nvGraphicFramePr>
        <p:xfrm>
          <a:off x="638140" y="793034"/>
          <a:ext cx="8606223" cy="2148037"/>
        </p:xfrm>
        <a:graphic>
          <a:graphicData uri="http://schemas.openxmlformats.org/drawingml/2006/table">
            <a:tbl>
              <a:tblPr/>
              <a:tblGrid>
                <a:gridCol w="2363265">
                  <a:extLst>
                    <a:ext uri="{9D8B030D-6E8A-4147-A177-3AD203B41FA5}">
                      <a16:colId xmlns:a16="http://schemas.microsoft.com/office/drawing/2014/main" val="718403696"/>
                    </a:ext>
                  </a:extLst>
                </a:gridCol>
                <a:gridCol w="1437653">
                  <a:extLst>
                    <a:ext uri="{9D8B030D-6E8A-4147-A177-3AD203B41FA5}">
                      <a16:colId xmlns:a16="http://schemas.microsoft.com/office/drawing/2014/main" val="136483437"/>
                    </a:ext>
                  </a:extLst>
                </a:gridCol>
                <a:gridCol w="1339183">
                  <a:extLst>
                    <a:ext uri="{9D8B030D-6E8A-4147-A177-3AD203B41FA5}">
                      <a16:colId xmlns:a16="http://schemas.microsoft.com/office/drawing/2014/main" val="1807856933"/>
                    </a:ext>
                  </a:extLst>
                </a:gridCol>
                <a:gridCol w="2146632">
                  <a:extLst>
                    <a:ext uri="{9D8B030D-6E8A-4147-A177-3AD203B41FA5}">
                      <a16:colId xmlns:a16="http://schemas.microsoft.com/office/drawing/2014/main" val="699921658"/>
                    </a:ext>
                  </a:extLst>
                </a:gridCol>
                <a:gridCol w="1319490">
                  <a:extLst>
                    <a:ext uri="{9D8B030D-6E8A-4147-A177-3AD203B41FA5}">
                      <a16:colId xmlns:a16="http://schemas.microsoft.com/office/drawing/2014/main" val="1882551503"/>
                    </a:ext>
                  </a:extLst>
                </a:gridCol>
              </a:tblGrid>
              <a:tr h="373236">
                <a:tc>
                  <a:txBody>
                    <a:bodyPr/>
                    <a:lstStyle/>
                    <a:p>
                      <a:pPr algn="ctr" fontAlgn="ctr"/>
                      <a:r>
                        <a:rPr lang="en-GB" sz="1100" b="0" i="0" u="none" strike="noStrike">
                          <a:solidFill>
                            <a:srgbClr val="FFFFFF"/>
                          </a:solidFill>
                          <a:effectLst/>
                          <a:latin typeface="Calibri" panose="020F0502020204030204" pitchFamily="34" charset="0"/>
                        </a:rPr>
                        <a:t>Construction Activity</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GB" sz="1100" b="0" i="0" u="none" strike="noStrike">
                          <a:solidFill>
                            <a:srgbClr val="FFFFFF"/>
                          </a:solidFill>
                          <a:effectLst/>
                          <a:latin typeface="Calibri" panose="020F0502020204030204" pitchFamily="34" charset="0"/>
                        </a:rPr>
                        <a:t>Type of Vehicle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GB" sz="1100" b="0" i="0" u="none" strike="noStrike">
                          <a:solidFill>
                            <a:srgbClr val="FFFFFF"/>
                          </a:solidFill>
                          <a:effectLst/>
                          <a:latin typeface="Calibri" panose="020F0502020204030204" pitchFamily="34" charset="0"/>
                        </a:rPr>
                        <a:t>Size of Vehicle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GB" sz="1100" b="0" i="0" u="none" strike="noStrike">
                          <a:solidFill>
                            <a:srgbClr val="FFFFFF"/>
                          </a:solidFill>
                          <a:effectLst/>
                          <a:latin typeface="Calibri" panose="020F0502020204030204" pitchFamily="34" charset="0"/>
                        </a:rPr>
                        <a:t>Number of Movements (Daily)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GB" sz="1100" b="0" i="0" u="none" strike="noStrike">
                          <a:solidFill>
                            <a:srgbClr val="FFFFFF"/>
                          </a:solidFill>
                          <a:effectLst/>
                          <a:latin typeface="Calibri" panose="020F0502020204030204" pitchFamily="34" charset="0"/>
                        </a:rPr>
                        <a:t>Duration</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400281090"/>
                  </a:ext>
                </a:extLst>
              </a:tr>
              <a:tr h="186618">
                <a:tc>
                  <a:txBody>
                    <a:bodyPr/>
                    <a:lstStyle/>
                    <a:p>
                      <a:pPr algn="l" fontAlgn="b"/>
                      <a:r>
                        <a:rPr lang="en-GB" sz="1100" b="0" i="0" u="none" strike="noStrike" dirty="0">
                          <a:solidFill>
                            <a:srgbClr val="000000"/>
                          </a:solidFill>
                          <a:effectLst/>
                          <a:latin typeface="Calibri" panose="020F0502020204030204" pitchFamily="34" charset="0"/>
                        </a:rPr>
                        <a:t>Demolition \ Strip Out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6 or 8 Wheel Tipper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10m x 2.4m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Short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890624"/>
                  </a:ext>
                </a:extLst>
              </a:tr>
              <a:tr h="373236">
                <a:tc>
                  <a:txBody>
                    <a:bodyPr/>
                    <a:lstStyle/>
                    <a:p>
                      <a:pPr algn="l" fontAlgn="b"/>
                      <a:r>
                        <a:rPr lang="en-GB" sz="1100" b="0" i="0" u="none" strike="noStrike" dirty="0">
                          <a:solidFill>
                            <a:srgbClr val="000000"/>
                          </a:solidFill>
                          <a:effectLst/>
                          <a:latin typeface="Calibri" panose="020F0502020204030204" pitchFamily="34" charset="0"/>
                        </a:rPr>
                        <a:t>Substructure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6 or 8 Wheel Tipper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10m x 2.4m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Short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21211"/>
                  </a:ext>
                </a:extLst>
              </a:tr>
              <a:tr h="266305">
                <a:tc>
                  <a:txBody>
                    <a:bodyPr/>
                    <a:lstStyle/>
                    <a:p>
                      <a:pPr algn="l" fontAlgn="b"/>
                      <a:r>
                        <a:rPr lang="en-GB" sz="1100" b="0" i="0" u="none" strike="noStrike" dirty="0">
                          <a:solidFill>
                            <a:srgbClr val="000000"/>
                          </a:solidFill>
                          <a:effectLst/>
                          <a:latin typeface="Calibri" panose="020F0502020204030204" pitchFamily="34" charset="0"/>
                        </a:rPr>
                        <a:t>Foundations - Concrete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Concrete Mixer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7.5 x 2.5m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Short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449587"/>
                  </a:ext>
                </a:extLst>
              </a:tr>
              <a:tr h="186618">
                <a:tc>
                  <a:txBody>
                    <a:bodyPr/>
                    <a:lstStyle/>
                    <a:p>
                      <a:pPr algn="l" fontAlgn="b"/>
                      <a:r>
                        <a:rPr lang="en-GB" sz="1100" b="0" i="0" u="none" strike="noStrike" dirty="0">
                          <a:solidFill>
                            <a:srgbClr val="000000"/>
                          </a:solidFill>
                          <a:effectLst/>
                          <a:latin typeface="Calibri" panose="020F0502020204030204" pitchFamily="34" charset="0"/>
                        </a:rPr>
                        <a:t>Floor Slab Concrete Pours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Concrete Mixer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7.5 x 2.5m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Medium</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2949313"/>
                  </a:ext>
                </a:extLst>
              </a:tr>
              <a:tr h="186618">
                <a:tc>
                  <a:txBody>
                    <a:bodyPr/>
                    <a:lstStyle/>
                    <a:p>
                      <a:pPr algn="l" fontAlgn="b"/>
                      <a:r>
                        <a:rPr lang="en-GB" sz="1100" b="0" i="0" u="none" strike="noStrike" dirty="0">
                          <a:solidFill>
                            <a:srgbClr val="000000"/>
                          </a:solidFill>
                          <a:effectLst/>
                          <a:latin typeface="Calibri" panose="020F0502020204030204" pitchFamily="34" charset="0"/>
                        </a:rPr>
                        <a:t>Brick \ Blocks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Rigid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10m x 2.55m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Medium</a:t>
                      </a:r>
                      <a:endPar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219957"/>
                  </a:ext>
                </a:extLst>
              </a:tr>
              <a:tr h="186618">
                <a:tc>
                  <a:txBody>
                    <a:bodyPr/>
                    <a:lstStyle/>
                    <a:p>
                      <a:pPr algn="l" fontAlgn="b"/>
                      <a:r>
                        <a:rPr lang="en-GB" sz="1100" b="0" i="0" u="none" strike="noStrike">
                          <a:solidFill>
                            <a:srgbClr val="000000"/>
                          </a:solidFill>
                          <a:effectLst/>
                          <a:latin typeface="Calibri" panose="020F0502020204030204" pitchFamily="34" charset="0"/>
                        </a:rPr>
                        <a:t>Building Envelope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Rigid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10m x 2.55m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Medium</a:t>
                      </a:r>
                      <a:endPar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183828"/>
                  </a:ext>
                </a:extLst>
              </a:tr>
              <a:tr h="194394">
                <a:tc>
                  <a:txBody>
                    <a:bodyPr/>
                    <a:lstStyle/>
                    <a:p>
                      <a:pPr algn="l" fontAlgn="b"/>
                      <a:r>
                        <a:rPr lang="en-GB" sz="1100" b="0" i="0" u="none" strike="noStrike">
                          <a:solidFill>
                            <a:srgbClr val="000000"/>
                          </a:solidFill>
                          <a:effectLst/>
                          <a:latin typeface="Calibri" panose="020F0502020204030204" pitchFamily="34" charset="0"/>
                        </a:rPr>
                        <a:t>Roofing</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Rigid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10m x 2.55m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Medium</a:t>
                      </a:r>
                      <a:endPar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913962"/>
                  </a:ext>
                </a:extLst>
              </a:tr>
              <a:tr h="194394">
                <a:tc>
                  <a:txBody>
                    <a:bodyPr/>
                    <a:lstStyle/>
                    <a:p>
                      <a:pPr algn="l" fontAlgn="b"/>
                      <a:r>
                        <a:rPr lang="en-GB" sz="1100" b="0" i="0" u="none" strike="noStrike" dirty="0">
                          <a:solidFill>
                            <a:srgbClr val="000000"/>
                          </a:solidFill>
                          <a:effectLst/>
                          <a:latin typeface="Calibri" panose="020F0502020204030204" pitchFamily="34" charset="0"/>
                        </a:rPr>
                        <a:t>Fitout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Rigid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10m x 2.55m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28700" rtl="0" eaLnBrk="1" fontAlgn="b"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Medium</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775446"/>
                  </a:ext>
                </a:extLst>
              </a:tr>
            </a:tbl>
          </a:graphicData>
        </a:graphic>
      </p:graphicFrame>
    </p:spTree>
    <p:extLst>
      <p:ext uri="{BB962C8B-B14F-4D97-AF65-F5344CB8AC3E}">
        <p14:creationId xmlns:p14="http://schemas.microsoft.com/office/powerpoint/2010/main" val="341031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7D4BDA4-658D-4C44-A5A2-A8831B35EC69}"/>
              </a:ext>
            </a:extLst>
          </p:cNvPr>
          <p:cNvGraphicFramePr>
            <a:graphicFrameLocks noGrp="1"/>
          </p:cNvGraphicFramePr>
          <p:nvPr>
            <p:extLst>
              <p:ext uri="{D42A27DB-BD31-4B8C-83A1-F6EECF244321}">
                <p14:modId xmlns:p14="http://schemas.microsoft.com/office/powerpoint/2010/main" val="3475631033"/>
              </p:ext>
            </p:extLst>
          </p:nvPr>
        </p:nvGraphicFramePr>
        <p:xfrm>
          <a:off x="881908" y="2152253"/>
          <a:ext cx="6500274" cy="2035992"/>
        </p:xfrm>
        <a:graphic>
          <a:graphicData uri="http://schemas.openxmlformats.org/drawingml/2006/table">
            <a:tbl>
              <a:tblPr firstRow="1" bandRow="1">
                <a:tableStyleId>{5940675A-B579-460E-94D1-54222C63F5DA}</a:tableStyleId>
              </a:tblPr>
              <a:tblGrid>
                <a:gridCol w="2166758">
                  <a:extLst>
                    <a:ext uri="{9D8B030D-6E8A-4147-A177-3AD203B41FA5}">
                      <a16:colId xmlns:a16="http://schemas.microsoft.com/office/drawing/2014/main" val="3906067077"/>
                    </a:ext>
                  </a:extLst>
                </a:gridCol>
                <a:gridCol w="2166758">
                  <a:extLst>
                    <a:ext uri="{9D8B030D-6E8A-4147-A177-3AD203B41FA5}">
                      <a16:colId xmlns:a16="http://schemas.microsoft.com/office/drawing/2014/main" val="4237980410"/>
                    </a:ext>
                  </a:extLst>
                </a:gridCol>
                <a:gridCol w="2166758">
                  <a:extLst>
                    <a:ext uri="{9D8B030D-6E8A-4147-A177-3AD203B41FA5}">
                      <a16:colId xmlns:a16="http://schemas.microsoft.com/office/drawing/2014/main" val="3011294492"/>
                    </a:ext>
                  </a:extLst>
                </a:gridCol>
              </a:tblGrid>
              <a:tr h="339332">
                <a:tc>
                  <a:txBody>
                    <a:bodyPr/>
                    <a:lstStyle/>
                    <a:p>
                      <a:r>
                        <a:rPr lang="en-GB" sz="1700" b="1" dirty="0"/>
                        <a:t>Description</a:t>
                      </a:r>
                    </a:p>
                  </a:txBody>
                  <a:tcPr marL="78307" marR="78307" marT="39154" marB="39154"/>
                </a:tc>
                <a:tc>
                  <a:txBody>
                    <a:bodyPr/>
                    <a:lstStyle/>
                    <a:p>
                      <a:r>
                        <a:rPr lang="en-US" sz="1700" b="1" dirty="0"/>
                        <a:t>Yes \ No</a:t>
                      </a:r>
                      <a:endParaRPr lang="en-GB" sz="1700" b="1" dirty="0"/>
                    </a:p>
                  </a:txBody>
                  <a:tcPr marL="78307" marR="78307" marT="39154" marB="39154"/>
                </a:tc>
                <a:tc>
                  <a:txBody>
                    <a:bodyPr/>
                    <a:lstStyle/>
                    <a:p>
                      <a:r>
                        <a:rPr lang="en-US" sz="1700" b="1" dirty="0"/>
                        <a:t>Type of vehicles</a:t>
                      </a:r>
                      <a:endParaRPr lang="en-GB" sz="1700" b="1" dirty="0"/>
                    </a:p>
                  </a:txBody>
                  <a:tcPr marL="78307" marR="78307" marT="39154" marB="39154"/>
                </a:tc>
                <a:extLst>
                  <a:ext uri="{0D108BD9-81ED-4DB2-BD59-A6C34878D82A}">
                    <a16:rowId xmlns:a16="http://schemas.microsoft.com/office/drawing/2014/main" val="3006013510"/>
                  </a:ext>
                </a:extLst>
              </a:tr>
              <a:tr h="339332">
                <a:tc>
                  <a:txBody>
                    <a:bodyPr/>
                    <a:lstStyle/>
                    <a:p>
                      <a:r>
                        <a:rPr lang="en-US" sz="1700" dirty="0"/>
                        <a:t>Office/Welfare Cabins</a:t>
                      </a:r>
                      <a:endParaRPr lang="en-GB" sz="1700" dirty="0"/>
                    </a:p>
                  </a:txBody>
                  <a:tcPr marL="78307" marR="78307" marT="39154" marB="39154"/>
                </a:tc>
                <a:tc>
                  <a:txBody>
                    <a:bodyPr/>
                    <a:lstStyle/>
                    <a:p>
                      <a:pPr algn="ctr"/>
                      <a:r>
                        <a:rPr lang="en-GB" sz="1700" dirty="0"/>
                        <a:t>Yes</a:t>
                      </a:r>
                    </a:p>
                  </a:txBody>
                  <a:tcPr marL="78307" marR="78307" marT="39154" marB="39154"/>
                </a:tc>
                <a:tc>
                  <a:txBody>
                    <a:bodyPr/>
                    <a:lstStyle/>
                    <a:p>
                      <a:pPr marL="0" marR="0" lvl="0" indent="0" algn="l" defTabSz="1028700" rtl="0" eaLnBrk="1" fontAlgn="auto" latinLnBrk="0" hangingPunct="1">
                        <a:lnSpc>
                          <a:spcPct val="100000"/>
                        </a:lnSpc>
                        <a:spcBef>
                          <a:spcPts val="0"/>
                        </a:spcBef>
                        <a:spcAft>
                          <a:spcPts val="0"/>
                        </a:spcAft>
                        <a:buClrTx/>
                        <a:buSzTx/>
                        <a:buFontTx/>
                        <a:buNone/>
                        <a:tabLst/>
                        <a:defRPr/>
                      </a:pPr>
                      <a:r>
                        <a:rPr lang="en-US" sz="1600" dirty="0"/>
                        <a:t>Rigid Vehicle</a:t>
                      </a:r>
                    </a:p>
                  </a:txBody>
                  <a:tcPr marL="78307" marR="78307" marT="39154" marB="39154"/>
                </a:tc>
                <a:extLst>
                  <a:ext uri="{0D108BD9-81ED-4DB2-BD59-A6C34878D82A}">
                    <a16:rowId xmlns:a16="http://schemas.microsoft.com/office/drawing/2014/main" val="1757560781"/>
                  </a:ext>
                </a:extLst>
              </a:tr>
              <a:tr h="339332">
                <a:tc>
                  <a:txBody>
                    <a:bodyPr/>
                    <a:lstStyle/>
                    <a:p>
                      <a:r>
                        <a:rPr lang="en-US" sz="1700" dirty="0"/>
                        <a:t>Piling Plant</a:t>
                      </a:r>
                      <a:endParaRPr lang="en-GB" sz="1700" dirty="0"/>
                    </a:p>
                  </a:txBody>
                  <a:tcPr marL="78307" marR="78307" marT="39154" marB="39154"/>
                </a:tc>
                <a:tc>
                  <a:txBody>
                    <a:bodyPr/>
                    <a:lstStyle/>
                    <a:p>
                      <a:pPr algn="ctr"/>
                      <a:r>
                        <a:rPr lang="en-GB" sz="1700" dirty="0"/>
                        <a:t>No</a:t>
                      </a:r>
                    </a:p>
                  </a:txBody>
                  <a:tcPr marL="78307" marR="78307" marT="39154" marB="39154"/>
                </a:tc>
                <a:tc>
                  <a:txBody>
                    <a:bodyPr/>
                    <a:lstStyle/>
                    <a:p>
                      <a:r>
                        <a:rPr lang="en-GB" sz="1700" dirty="0"/>
                        <a:t>NA</a:t>
                      </a:r>
                    </a:p>
                  </a:txBody>
                  <a:tcPr marL="78307" marR="78307" marT="39154" marB="39154"/>
                </a:tc>
                <a:extLst>
                  <a:ext uri="{0D108BD9-81ED-4DB2-BD59-A6C34878D82A}">
                    <a16:rowId xmlns:a16="http://schemas.microsoft.com/office/drawing/2014/main" val="2144042146"/>
                  </a:ext>
                </a:extLst>
              </a:tr>
              <a:tr h="339332">
                <a:tc>
                  <a:txBody>
                    <a:bodyPr/>
                    <a:lstStyle/>
                    <a:p>
                      <a:r>
                        <a:rPr lang="en-US" sz="1700" dirty="0"/>
                        <a:t>Mobile Cranes</a:t>
                      </a:r>
                      <a:endParaRPr lang="en-GB" sz="1700" dirty="0"/>
                    </a:p>
                  </a:txBody>
                  <a:tcPr marL="78307" marR="78307" marT="39154" marB="39154"/>
                </a:tc>
                <a:tc>
                  <a:txBody>
                    <a:bodyPr/>
                    <a:lstStyle/>
                    <a:p>
                      <a:pPr algn="ctr"/>
                      <a:r>
                        <a:rPr lang="en-GB" sz="1700" dirty="0"/>
                        <a:t>Yes</a:t>
                      </a:r>
                    </a:p>
                  </a:txBody>
                  <a:tcPr marL="78307" marR="78307" marT="39154" marB="39154"/>
                </a:tc>
                <a:tc>
                  <a:txBody>
                    <a:bodyPr/>
                    <a:lstStyle/>
                    <a:p>
                      <a:r>
                        <a:rPr lang="en-GB" sz="1700" dirty="0"/>
                        <a:t>Rigid Vehicle</a:t>
                      </a:r>
                    </a:p>
                  </a:txBody>
                  <a:tcPr marL="78307" marR="78307" marT="39154" marB="39154"/>
                </a:tc>
                <a:extLst>
                  <a:ext uri="{0D108BD9-81ED-4DB2-BD59-A6C34878D82A}">
                    <a16:rowId xmlns:a16="http://schemas.microsoft.com/office/drawing/2014/main" val="1429607918"/>
                  </a:ext>
                </a:extLst>
              </a:tr>
              <a:tr h="339332">
                <a:tc>
                  <a:txBody>
                    <a:bodyPr/>
                    <a:lstStyle/>
                    <a:p>
                      <a:r>
                        <a:rPr lang="en-US" sz="1700" dirty="0"/>
                        <a:t>Large Excavators</a:t>
                      </a:r>
                      <a:endParaRPr lang="en-GB" sz="1700" dirty="0"/>
                    </a:p>
                  </a:txBody>
                  <a:tcPr marL="78307" marR="78307" marT="39154" marB="39154"/>
                </a:tc>
                <a:tc>
                  <a:txBody>
                    <a:bodyPr/>
                    <a:lstStyle/>
                    <a:p>
                      <a:pPr algn="ctr"/>
                      <a:r>
                        <a:rPr lang="en-GB" sz="1700" dirty="0"/>
                        <a:t>Yes</a:t>
                      </a:r>
                    </a:p>
                  </a:txBody>
                  <a:tcPr marL="78307" marR="78307" marT="39154" marB="39154"/>
                </a:tc>
                <a:tc>
                  <a:txBody>
                    <a:bodyPr/>
                    <a:lstStyle/>
                    <a:p>
                      <a:pPr marL="0" marR="0" lvl="0" indent="0" algn="l" defTabSz="1028700" rtl="0" eaLnBrk="1" fontAlgn="auto" latinLnBrk="0" hangingPunct="1">
                        <a:lnSpc>
                          <a:spcPct val="100000"/>
                        </a:lnSpc>
                        <a:spcBef>
                          <a:spcPts val="0"/>
                        </a:spcBef>
                        <a:spcAft>
                          <a:spcPts val="0"/>
                        </a:spcAft>
                        <a:buClrTx/>
                        <a:buSzTx/>
                        <a:buFontTx/>
                        <a:buNone/>
                        <a:tabLst/>
                        <a:defRPr/>
                      </a:pPr>
                      <a:r>
                        <a:rPr lang="en-GB" sz="1700" dirty="0"/>
                        <a:t>Rigid Vehicle</a:t>
                      </a:r>
                    </a:p>
                  </a:txBody>
                  <a:tcPr marL="78307" marR="78307" marT="39154" marB="39154"/>
                </a:tc>
                <a:extLst>
                  <a:ext uri="{0D108BD9-81ED-4DB2-BD59-A6C34878D82A}">
                    <a16:rowId xmlns:a16="http://schemas.microsoft.com/office/drawing/2014/main" val="1072562443"/>
                  </a:ext>
                </a:extLst>
              </a:tr>
              <a:tr h="339332">
                <a:tc>
                  <a:txBody>
                    <a:bodyPr/>
                    <a:lstStyle/>
                    <a:p>
                      <a:r>
                        <a:rPr lang="en-US" sz="1700" dirty="0"/>
                        <a:t>Crushing Plant</a:t>
                      </a:r>
                      <a:endParaRPr lang="en-GB" sz="1700" dirty="0"/>
                    </a:p>
                  </a:txBody>
                  <a:tcPr marL="78307" marR="78307" marT="39154" marB="39154"/>
                </a:tc>
                <a:tc>
                  <a:txBody>
                    <a:bodyPr/>
                    <a:lstStyle/>
                    <a:p>
                      <a:pPr algn="ctr"/>
                      <a:r>
                        <a:rPr lang="en-GB" sz="1700" dirty="0"/>
                        <a:t>No</a:t>
                      </a:r>
                    </a:p>
                  </a:txBody>
                  <a:tcPr marL="78307" marR="78307" marT="39154" marB="39154"/>
                </a:tc>
                <a:tc>
                  <a:txBody>
                    <a:bodyPr/>
                    <a:lstStyle/>
                    <a:p>
                      <a:r>
                        <a:rPr lang="en-GB" sz="1700" dirty="0"/>
                        <a:t>NA</a:t>
                      </a:r>
                    </a:p>
                  </a:txBody>
                  <a:tcPr marL="78307" marR="78307" marT="39154" marB="39154"/>
                </a:tc>
                <a:extLst>
                  <a:ext uri="{0D108BD9-81ED-4DB2-BD59-A6C34878D82A}">
                    <a16:rowId xmlns:a16="http://schemas.microsoft.com/office/drawing/2014/main" val="743964934"/>
                  </a:ext>
                </a:extLst>
              </a:tr>
            </a:tbl>
          </a:graphicData>
        </a:graphic>
      </p:graphicFrame>
      <p:sp>
        <p:nvSpPr>
          <p:cNvPr id="7" name="TextBox 6">
            <a:extLst>
              <a:ext uri="{FF2B5EF4-FFF2-40B4-BE49-F238E27FC236}">
                <a16:creationId xmlns:a16="http://schemas.microsoft.com/office/drawing/2014/main" id="{21F9A7E8-D5E9-4F20-A358-AEA81BEFC8D6}"/>
              </a:ext>
            </a:extLst>
          </p:cNvPr>
          <p:cNvSpPr txBox="1"/>
          <p:nvPr/>
        </p:nvSpPr>
        <p:spPr>
          <a:xfrm>
            <a:off x="7803815" y="2152253"/>
            <a:ext cx="1980810" cy="1937518"/>
          </a:xfrm>
          <a:prstGeom prst="rect">
            <a:avLst/>
          </a:prstGeom>
          <a:noFill/>
        </p:spPr>
        <p:txBody>
          <a:bodyPr wrap="square">
            <a:spAutoFit/>
          </a:bodyPr>
          <a:lstStyle/>
          <a:p>
            <a:pPr marL="244716" indent="-244716">
              <a:buFont typeface="Arial" panose="020B0604020202020204" pitchFamily="34" charset="0"/>
              <a:buChar char="•"/>
            </a:pPr>
            <a:r>
              <a:rPr lang="en-US" sz="1713" dirty="0"/>
              <a:t>Articulated vehicles</a:t>
            </a:r>
          </a:p>
          <a:p>
            <a:pPr marL="244716" indent="-244716">
              <a:buFont typeface="Arial" panose="020B0604020202020204" pitchFamily="34" charset="0"/>
              <a:buChar char="•"/>
            </a:pPr>
            <a:r>
              <a:rPr lang="en-US" sz="1713" dirty="0"/>
              <a:t>Rigid Vehicle</a:t>
            </a:r>
          </a:p>
          <a:p>
            <a:pPr marL="244716" indent="-244716">
              <a:buFont typeface="Arial" panose="020B0604020202020204" pitchFamily="34" charset="0"/>
              <a:buChar char="•"/>
            </a:pPr>
            <a:r>
              <a:rPr lang="en-US" sz="1713" dirty="0"/>
              <a:t>Sprinter</a:t>
            </a:r>
          </a:p>
          <a:p>
            <a:pPr marL="244716" indent="-244716">
              <a:buFont typeface="Arial" panose="020B0604020202020204" pitchFamily="34" charset="0"/>
              <a:buChar char="•"/>
            </a:pPr>
            <a:r>
              <a:rPr lang="en-US" sz="1713" dirty="0"/>
              <a:t>Drop Side</a:t>
            </a:r>
          </a:p>
          <a:p>
            <a:pPr marL="244716" indent="-244716">
              <a:buFont typeface="Arial" panose="020B0604020202020204" pitchFamily="34" charset="0"/>
              <a:buChar char="•"/>
            </a:pPr>
            <a:r>
              <a:rPr lang="en-US" sz="1713" dirty="0"/>
              <a:t>Curtain Sided</a:t>
            </a:r>
          </a:p>
          <a:p>
            <a:pPr marL="244716" indent="-244716">
              <a:buFont typeface="Arial" panose="020B0604020202020204" pitchFamily="34" charset="0"/>
              <a:buChar char="•"/>
            </a:pPr>
            <a:r>
              <a:rPr lang="en-US" sz="1713" dirty="0"/>
              <a:t>Tipper</a:t>
            </a:r>
          </a:p>
        </p:txBody>
      </p:sp>
      <p:sp>
        <p:nvSpPr>
          <p:cNvPr id="8" name="Title 7">
            <a:extLst>
              <a:ext uri="{FF2B5EF4-FFF2-40B4-BE49-F238E27FC236}">
                <a16:creationId xmlns:a16="http://schemas.microsoft.com/office/drawing/2014/main" id="{B5D0B54C-6265-46D7-9EC4-2CFA443F1642}"/>
              </a:ext>
            </a:extLst>
          </p:cNvPr>
          <p:cNvSpPr>
            <a:spLocks noGrp="1"/>
          </p:cNvSpPr>
          <p:nvPr>
            <p:ph type="title"/>
          </p:nvPr>
        </p:nvSpPr>
        <p:spPr>
          <a:xfrm>
            <a:off x="0" y="120638"/>
            <a:ext cx="2146667" cy="498795"/>
          </a:xfrm>
        </p:spPr>
        <p:txBody>
          <a:bodyPr/>
          <a:lstStyle/>
          <a:p>
            <a:r>
              <a:rPr lang="en-US" sz="1800" b="1" dirty="0">
                <a:solidFill>
                  <a:schemeClr val="bg1"/>
                </a:solidFill>
                <a:latin typeface="Century Gothic" panose="020B0502020202020204" pitchFamily="34" charset="0"/>
                <a:ea typeface="+mn-ea"/>
                <a:cs typeface="+mn-cs"/>
              </a:rPr>
              <a:t>Abnormal Loads</a:t>
            </a:r>
            <a:endParaRPr lang="en-GB" sz="1800" b="1" dirty="0">
              <a:solidFill>
                <a:schemeClr val="bg1"/>
              </a:solidFill>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2D7294C5-9F66-4CAF-B775-B083A82E9518}"/>
              </a:ext>
            </a:extLst>
          </p:cNvPr>
          <p:cNvSpPr txBox="1"/>
          <p:nvPr/>
        </p:nvSpPr>
        <p:spPr>
          <a:xfrm>
            <a:off x="819504" y="4398325"/>
            <a:ext cx="8801981" cy="883127"/>
          </a:xfrm>
          <a:prstGeom prst="rect">
            <a:avLst/>
          </a:prstGeom>
          <a:noFill/>
        </p:spPr>
        <p:txBody>
          <a:bodyPr wrap="square">
            <a:spAutoFit/>
          </a:bodyPr>
          <a:lstStyle/>
          <a:p>
            <a:r>
              <a:rPr lang="en-US" sz="1713" dirty="0"/>
              <a:t>Abnormal loads are those that require special traffic movement agreements with the local highways authority and/or the Traffic Police, these are generally loads of excessive length or width. </a:t>
            </a:r>
            <a:endParaRPr lang="en-GB" sz="1713" dirty="0"/>
          </a:p>
        </p:txBody>
      </p:sp>
    </p:spTree>
    <p:extLst>
      <p:ext uri="{BB962C8B-B14F-4D97-AF65-F5344CB8AC3E}">
        <p14:creationId xmlns:p14="http://schemas.microsoft.com/office/powerpoint/2010/main" val="2421067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E49D5-33B6-4291-8066-2EBEA3455DE4}"/>
              </a:ext>
            </a:extLst>
          </p:cNvPr>
          <p:cNvSpPr>
            <a:spLocks noGrp="1"/>
          </p:cNvSpPr>
          <p:nvPr>
            <p:ph type="title"/>
          </p:nvPr>
        </p:nvSpPr>
        <p:spPr>
          <a:xfrm>
            <a:off x="114851" y="112139"/>
            <a:ext cx="3991897" cy="536790"/>
          </a:xfrm>
        </p:spPr>
        <p:txBody>
          <a:bodyPr/>
          <a:lstStyle/>
          <a:p>
            <a:r>
              <a:rPr lang="en-US" sz="1800" b="1" dirty="0">
                <a:solidFill>
                  <a:schemeClr val="bg1"/>
                </a:solidFill>
                <a:latin typeface="Century Gothic" panose="020B0502020202020204" pitchFamily="34" charset="0"/>
                <a:ea typeface="+mn-ea"/>
                <a:cs typeface="+mn-cs"/>
              </a:rPr>
              <a:t>Potential disruptions to </a:t>
            </a:r>
            <a:r>
              <a:rPr lang="en-US" sz="1800" b="1" dirty="0" err="1">
                <a:solidFill>
                  <a:schemeClr val="bg1"/>
                </a:solidFill>
                <a:latin typeface="Century Gothic" panose="020B0502020202020204" pitchFamily="34" charset="0"/>
                <a:ea typeface="+mn-ea"/>
                <a:cs typeface="+mn-cs"/>
              </a:rPr>
              <a:t>neighbours</a:t>
            </a:r>
            <a:endParaRPr lang="en-GB" sz="1800" b="1" dirty="0">
              <a:solidFill>
                <a:schemeClr val="bg1"/>
              </a:solidFill>
              <a:latin typeface="Century Gothic" panose="020B0502020202020204" pitchFamily="34" charset="0"/>
              <a:ea typeface="+mn-ea"/>
              <a:cs typeface="+mn-cs"/>
            </a:endParaRPr>
          </a:p>
        </p:txBody>
      </p:sp>
      <p:graphicFrame>
        <p:nvGraphicFramePr>
          <p:cNvPr id="3" name="Table 3">
            <a:extLst>
              <a:ext uri="{FF2B5EF4-FFF2-40B4-BE49-F238E27FC236}">
                <a16:creationId xmlns:a16="http://schemas.microsoft.com/office/drawing/2014/main" id="{C903FEA9-B881-454C-93BF-4B0467BE9FAE}"/>
              </a:ext>
            </a:extLst>
          </p:cNvPr>
          <p:cNvGraphicFramePr>
            <a:graphicFrameLocks noGrp="1"/>
          </p:cNvGraphicFramePr>
          <p:nvPr>
            <p:extLst>
              <p:ext uri="{D42A27DB-BD31-4B8C-83A1-F6EECF244321}">
                <p14:modId xmlns:p14="http://schemas.microsoft.com/office/powerpoint/2010/main" val="3419170952"/>
              </p:ext>
            </p:extLst>
          </p:nvPr>
        </p:nvGraphicFramePr>
        <p:xfrm>
          <a:off x="114851" y="1269421"/>
          <a:ext cx="10211287" cy="4244096"/>
        </p:xfrm>
        <a:graphic>
          <a:graphicData uri="http://schemas.openxmlformats.org/drawingml/2006/table">
            <a:tbl>
              <a:tblPr firstRow="1" bandRow="1">
                <a:tableStyleId>{5940675A-B579-460E-94D1-54222C63F5DA}</a:tableStyleId>
              </a:tblPr>
              <a:tblGrid>
                <a:gridCol w="3797323">
                  <a:extLst>
                    <a:ext uri="{9D8B030D-6E8A-4147-A177-3AD203B41FA5}">
                      <a16:colId xmlns:a16="http://schemas.microsoft.com/office/drawing/2014/main" val="992791057"/>
                    </a:ext>
                  </a:extLst>
                </a:gridCol>
                <a:gridCol w="800283">
                  <a:extLst>
                    <a:ext uri="{9D8B030D-6E8A-4147-A177-3AD203B41FA5}">
                      <a16:colId xmlns:a16="http://schemas.microsoft.com/office/drawing/2014/main" val="2351741492"/>
                    </a:ext>
                  </a:extLst>
                </a:gridCol>
                <a:gridCol w="1871227">
                  <a:extLst>
                    <a:ext uri="{9D8B030D-6E8A-4147-A177-3AD203B41FA5}">
                      <a16:colId xmlns:a16="http://schemas.microsoft.com/office/drawing/2014/main" val="1741002592"/>
                    </a:ext>
                  </a:extLst>
                </a:gridCol>
                <a:gridCol w="1871227">
                  <a:extLst>
                    <a:ext uri="{9D8B030D-6E8A-4147-A177-3AD203B41FA5}">
                      <a16:colId xmlns:a16="http://schemas.microsoft.com/office/drawing/2014/main" val="3275590655"/>
                    </a:ext>
                  </a:extLst>
                </a:gridCol>
                <a:gridCol w="1871227">
                  <a:extLst>
                    <a:ext uri="{9D8B030D-6E8A-4147-A177-3AD203B41FA5}">
                      <a16:colId xmlns:a16="http://schemas.microsoft.com/office/drawing/2014/main" val="1734797680"/>
                    </a:ext>
                  </a:extLst>
                </a:gridCol>
              </a:tblGrid>
              <a:tr h="317580">
                <a:tc>
                  <a:txBody>
                    <a:bodyPr/>
                    <a:lstStyle/>
                    <a:p>
                      <a:endParaRPr lang="en-GB" sz="1200" dirty="0"/>
                    </a:p>
                  </a:txBody>
                  <a:tcPr marL="78307" marR="78307" marT="39154" marB="39154"/>
                </a:tc>
                <a:tc>
                  <a:txBody>
                    <a:bodyPr/>
                    <a:lstStyle/>
                    <a:p>
                      <a:r>
                        <a:rPr lang="en-US" sz="1200" dirty="0"/>
                        <a:t>From</a:t>
                      </a:r>
                      <a:endParaRPr lang="en-GB" sz="1200" dirty="0"/>
                    </a:p>
                  </a:txBody>
                  <a:tcPr marL="78307" marR="78307" marT="39154" marB="39154"/>
                </a:tc>
                <a:tc>
                  <a:txBody>
                    <a:bodyPr/>
                    <a:lstStyle/>
                    <a:p>
                      <a:r>
                        <a:rPr lang="en-US" sz="1200" dirty="0"/>
                        <a:t>To</a:t>
                      </a:r>
                      <a:endParaRPr lang="en-GB" sz="1200" dirty="0"/>
                    </a:p>
                  </a:txBody>
                  <a:tcPr marL="78307" marR="78307" marT="39154" marB="39154"/>
                </a:tc>
                <a:tc>
                  <a:txBody>
                    <a:bodyPr/>
                    <a:lstStyle/>
                    <a:p>
                      <a:r>
                        <a:rPr lang="en-US" sz="1200" dirty="0"/>
                        <a:t>Reason</a:t>
                      </a:r>
                      <a:endParaRPr lang="en-GB" sz="1200" dirty="0"/>
                    </a:p>
                  </a:txBody>
                  <a:tcPr marL="78307" marR="78307" marT="39154" marB="39154"/>
                </a:tc>
                <a:tc>
                  <a:txBody>
                    <a:bodyPr/>
                    <a:lstStyle/>
                    <a:p>
                      <a:r>
                        <a:rPr lang="en-US" sz="1200" dirty="0"/>
                        <a:t>Details (e.g. name of road)</a:t>
                      </a:r>
                      <a:endParaRPr lang="en-GB" sz="1200" dirty="0"/>
                    </a:p>
                  </a:txBody>
                  <a:tcPr marL="78307" marR="78307" marT="39154" marB="39154"/>
                </a:tc>
                <a:extLst>
                  <a:ext uri="{0D108BD9-81ED-4DB2-BD59-A6C34878D82A}">
                    <a16:rowId xmlns:a16="http://schemas.microsoft.com/office/drawing/2014/main" val="4011502738"/>
                  </a:ext>
                </a:extLst>
              </a:tr>
              <a:tr h="317580">
                <a:tc>
                  <a:txBody>
                    <a:bodyPr/>
                    <a:lstStyle/>
                    <a:p>
                      <a:r>
                        <a:rPr lang="en-US" sz="1200" dirty="0"/>
                        <a:t>Footway Closure</a:t>
                      </a:r>
                    </a:p>
                  </a:txBody>
                  <a:tcPr marL="78307" marR="78307" marT="39154" marB="39154"/>
                </a:tc>
                <a:tc>
                  <a:txBody>
                    <a:bodyPr/>
                    <a:lstStyle/>
                    <a:p>
                      <a:pPr algn="ctr"/>
                      <a:r>
                        <a:rPr lang="en-GB" sz="1200" b="1" dirty="0"/>
                        <a:t>Yes</a:t>
                      </a:r>
                    </a:p>
                  </a:txBody>
                  <a:tcPr marL="78307" marR="78307" marT="39154" marB="39154"/>
                </a:tc>
                <a:tc>
                  <a:txBody>
                    <a:bodyPr/>
                    <a:lstStyle/>
                    <a:p>
                      <a:endParaRPr lang="en-GB" sz="1200" dirty="0"/>
                    </a:p>
                  </a:txBody>
                  <a:tcPr marL="78307" marR="78307" marT="39154" marB="39154"/>
                </a:tc>
                <a:tc>
                  <a:txBody>
                    <a:bodyPr/>
                    <a:lstStyle/>
                    <a:p>
                      <a:r>
                        <a:rPr lang="en-GB" sz="1200" dirty="0"/>
                        <a:t>Gas service diversion \ relocation.</a:t>
                      </a:r>
                    </a:p>
                  </a:txBody>
                  <a:tcPr marL="78307" marR="78307" marT="39154" marB="39154"/>
                </a:tc>
                <a:tc>
                  <a:txBody>
                    <a:bodyPr/>
                    <a:lstStyle/>
                    <a:p>
                      <a:r>
                        <a:rPr lang="en-GB" sz="1200" dirty="0" err="1"/>
                        <a:t>Chalton</a:t>
                      </a:r>
                      <a:r>
                        <a:rPr lang="en-GB" sz="1200" dirty="0"/>
                        <a:t> Street</a:t>
                      </a:r>
                    </a:p>
                  </a:txBody>
                  <a:tcPr marL="78307" marR="78307" marT="39154" marB="39154"/>
                </a:tc>
                <a:extLst>
                  <a:ext uri="{0D108BD9-81ED-4DB2-BD59-A6C34878D82A}">
                    <a16:rowId xmlns:a16="http://schemas.microsoft.com/office/drawing/2014/main" val="1970063723"/>
                  </a:ext>
                </a:extLst>
              </a:tr>
              <a:tr h="261025">
                <a:tc>
                  <a:txBody>
                    <a:bodyPr/>
                    <a:lstStyle/>
                    <a:p>
                      <a:r>
                        <a:rPr lang="en-US" sz="1200" dirty="0"/>
                        <a:t>Footpath Diversion</a:t>
                      </a:r>
                      <a:endParaRPr lang="en-GB" sz="1200" dirty="0"/>
                    </a:p>
                  </a:txBody>
                  <a:tcPr marL="78307" marR="78307" marT="39154" marB="39154"/>
                </a:tc>
                <a:tc>
                  <a:txBody>
                    <a:bodyPr/>
                    <a:lstStyle/>
                    <a:p>
                      <a:pPr algn="ctr"/>
                      <a:r>
                        <a:rPr lang="en-GB" sz="1200" b="1" dirty="0"/>
                        <a:t>No</a:t>
                      </a:r>
                    </a:p>
                  </a:txBody>
                  <a:tcPr marL="78307" marR="78307" marT="39154" marB="39154"/>
                </a:tc>
                <a:tc>
                  <a:txBody>
                    <a:bodyPr/>
                    <a:lstStyle/>
                    <a:p>
                      <a:endParaRPr lang="en-GB" sz="1200" dirty="0"/>
                    </a:p>
                  </a:txBody>
                  <a:tcPr marL="78307" marR="78307" marT="39154" marB="39154"/>
                </a:tc>
                <a:tc>
                  <a:txBody>
                    <a:bodyPr/>
                    <a:lstStyle/>
                    <a:p>
                      <a:endParaRPr lang="en-GB" sz="1200" dirty="0"/>
                    </a:p>
                  </a:txBody>
                  <a:tcPr marL="78307" marR="78307" marT="39154" marB="39154"/>
                </a:tc>
                <a:tc>
                  <a:txBody>
                    <a:bodyPr/>
                    <a:lstStyle/>
                    <a:p>
                      <a:endParaRPr lang="en-GB" sz="1200" dirty="0"/>
                    </a:p>
                  </a:txBody>
                  <a:tcPr marL="78307" marR="78307" marT="39154" marB="39154"/>
                </a:tc>
                <a:extLst>
                  <a:ext uri="{0D108BD9-81ED-4DB2-BD59-A6C34878D82A}">
                    <a16:rowId xmlns:a16="http://schemas.microsoft.com/office/drawing/2014/main" val="2708499104"/>
                  </a:ext>
                </a:extLst>
              </a:tr>
              <a:tr h="261025">
                <a:tc>
                  <a:txBody>
                    <a:bodyPr/>
                    <a:lstStyle/>
                    <a:p>
                      <a:r>
                        <a:rPr lang="en-US" sz="1200" dirty="0"/>
                        <a:t>Possible Future Road Closure</a:t>
                      </a:r>
                      <a:endParaRPr lang="en-GB" sz="1200" dirty="0"/>
                    </a:p>
                  </a:txBody>
                  <a:tcPr marL="78307" marR="78307" marT="39154" marB="39154"/>
                </a:tc>
                <a:tc>
                  <a:txBody>
                    <a:bodyPr/>
                    <a:lstStyle/>
                    <a:p>
                      <a:pPr algn="ctr"/>
                      <a:r>
                        <a:rPr lang="en-GB" sz="1200" b="1" dirty="0"/>
                        <a:t>NA</a:t>
                      </a:r>
                    </a:p>
                  </a:txBody>
                  <a:tcPr marL="78307" marR="78307" marT="39154" marB="39154"/>
                </a:tc>
                <a:tc>
                  <a:txBody>
                    <a:bodyPr/>
                    <a:lstStyle/>
                    <a:p>
                      <a:endParaRPr lang="en-GB" sz="1200" dirty="0"/>
                    </a:p>
                  </a:txBody>
                  <a:tcPr marL="78307" marR="78307" marT="39154" marB="39154"/>
                </a:tc>
                <a:tc>
                  <a:txBody>
                    <a:bodyPr/>
                    <a:lstStyle/>
                    <a:p>
                      <a:endParaRPr lang="en-GB" sz="1200" dirty="0"/>
                    </a:p>
                  </a:txBody>
                  <a:tcPr marL="78307" marR="78307" marT="39154" marB="39154"/>
                </a:tc>
                <a:tc>
                  <a:txBody>
                    <a:bodyPr/>
                    <a:lstStyle/>
                    <a:p>
                      <a:endParaRPr lang="en-GB" sz="1200" dirty="0"/>
                    </a:p>
                  </a:txBody>
                  <a:tcPr marL="78307" marR="78307" marT="39154" marB="39154"/>
                </a:tc>
                <a:extLst>
                  <a:ext uri="{0D108BD9-81ED-4DB2-BD59-A6C34878D82A}">
                    <a16:rowId xmlns:a16="http://schemas.microsoft.com/office/drawing/2014/main" val="2140188733"/>
                  </a:ext>
                </a:extLst>
              </a:tr>
              <a:tr h="317580">
                <a:tc>
                  <a:txBody>
                    <a:bodyPr/>
                    <a:lstStyle/>
                    <a:p>
                      <a:r>
                        <a:rPr lang="en-GB" sz="1200" dirty="0"/>
                        <a:t>Parking Bay Suspension</a:t>
                      </a:r>
                    </a:p>
                  </a:txBody>
                  <a:tcPr marL="78307" marR="78307" marT="39154" marB="39154"/>
                </a:tc>
                <a:tc>
                  <a:txBody>
                    <a:bodyPr/>
                    <a:lstStyle/>
                    <a:p>
                      <a:pPr algn="ctr"/>
                      <a:r>
                        <a:rPr lang="en-GB" sz="1200" b="1" dirty="0"/>
                        <a:t>NA</a:t>
                      </a:r>
                    </a:p>
                  </a:txBody>
                  <a:tcPr marL="78307" marR="78307" marT="39154" marB="39154"/>
                </a:tc>
                <a:tc>
                  <a:txBody>
                    <a:bodyPr/>
                    <a:lstStyle/>
                    <a:p>
                      <a:endParaRPr lang="en-GB" sz="1200" dirty="0"/>
                    </a:p>
                  </a:txBody>
                  <a:tcPr marL="78307" marR="78307" marT="39154" marB="39154"/>
                </a:tc>
                <a:tc>
                  <a:txBody>
                    <a:bodyPr/>
                    <a:lstStyle/>
                    <a:p>
                      <a:endParaRPr lang="en-GB" sz="1200" dirty="0"/>
                    </a:p>
                  </a:txBody>
                  <a:tcPr marL="78307" marR="78307" marT="39154" marB="39154"/>
                </a:tc>
                <a:tc>
                  <a:txBody>
                    <a:bodyPr/>
                    <a:lstStyle/>
                    <a:p>
                      <a:endParaRPr lang="en-GB" sz="1200" dirty="0"/>
                    </a:p>
                  </a:txBody>
                  <a:tcPr marL="78307" marR="78307" marT="39154" marB="39154"/>
                </a:tc>
                <a:extLst>
                  <a:ext uri="{0D108BD9-81ED-4DB2-BD59-A6C34878D82A}">
                    <a16:rowId xmlns:a16="http://schemas.microsoft.com/office/drawing/2014/main" val="3794193580"/>
                  </a:ext>
                </a:extLst>
              </a:tr>
              <a:tr h="626459">
                <a:tc>
                  <a:txBody>
                    <a:bodyPr/>
                    <a:lstStyle/>
                    <a:p>
                      <a:r>
                        <a:rPr lang="en-US" sz="1200" dirty="0"/>
                        <a:t>Significant Noise requiring advance notification (may be more than once over the project duration – add lines as required)</a:t>
                      </a:r>
                      <a:endParaRPr lang="en-GB" sz="1200" dirty="0"/>
                    </a:p>
                  </a:txBody>
                  <a:tcPr marL="78307" marR="78307" marT="39154" marB="39154"/>
                </a:tc>
                <a:tc>
                  <a:txBody>
                    <a:bodyPr/>
                    <a:lstStyle/>
                    <a:p>
                      <a:pPr algn="ctr"/>
                      <a:r>
                        <a:rPr lang="en-GB" sz="1200" b="1" dirty="0"/>
                        <a:t>NA</a:t>
                      </a:r>
                    </a:p>
                  </a:txBody>
                  <a:tcPr marL="78307" marR="78307" marT="39154" marB="39154"/>
                </a:tc>
                <a:tc>
                  <a:txBody>
                    <a:bodyPr/>
                    <a:lstStyle/>
                    <a:p>
                      <a:endParaRPr lang="en-GB" sz="1200" dirty="0"/>
                    </a:p>
                  </a:txBody>
                  <a:tcPr marL="78307" marR="78307" marT="39154" marB="39154"/>
                </a:tc>
                <a:tc>
                  <a:txBody>
                    <a:bodyPr/>
                    <a:lstStyle/>
                    <a:p>
                      <a:endParaRPr lang="en-GB" sz="1200" dirty="0"/>
                    </a:p>
                  </a:txBody>
                  <a:tcPr marL="78307" marR="78307" marT="39154" marB="39154"/>
                </a:tc>
                <a:tc>
                  <a:txBody>
                    <a:bodyPr/>
                    <a:lstStyle/>
                    <a:p>
                      <a:endParaRPr lang="en-GB" sz="1200" dirty="0"/>
                    </a:p>
                  </a:txBody>
                  <a:tcPr marL="78307" marR="78307" marT="39154" marB="39154"/>
                </a:tc>
                <a:extLst>
                  <a:ext uri="{0D108BD9-81ED-4DB2-BD59-A6C34878D82A}">
                    <a16:rowId xmlns:a16="http://schemas.microsoft.com/office/drawing/2014/main" val="279753889"/>
                  </a:ext>
                </a:extLst>
              </a:tr>
              <a:tr h="626459">
                <a:tc>
                  <a:txBody>
                    <a:bodyPr/>
                    <a:lstStyle/>
                    <a:p>
                      <a:r>
                        <a:rPr lang="en-US" sz="1200" dirty="0"/>
                        <a:t>Significant Dust requiring advance notification (may be more than once over the project duration – add lines as required)</a:t>
                      </a:r>
                      <a:endParaRPr lang="en-GB" sz="1200" dirty="0"/>
                    </a:p>
                  </a:txBody>
                  <a:tcPr marL="78307" marR="78307" marT="39154" marB="39154"/>
                </a:tc>
                <a:tc>
                  <a:txBody>
                    <a:bodyPr/>
                    <a:lstStyle/>
                    <a:p>
                      <a:pPr algn="ctr"/>
                      <a:r>
                        <a:rPr lang="en-GB" sz="1200" b="1" dirty="0"/>
                        <a:t>NA</a:t>
                      </a:r>
                    </a:p>
                  </a:txBody>
                  <a:tcPr marL="78307" marR="78307" marT="39154" marB="39154"/>
                </a:tc>
                <a:tc>
                  <a:txBody>
                    <a:bodyPr/>
                    <a:lstStyle/>
                    <a:p>
                      <a:endParaRPr lang="en-GB" sz="1200" dirty="0"/>
                    </a:p>
                  </a:txBody>
                  <a:tcPr marL="78307" marR="78307" marT="39154" marB="39154"/>
                </a:tc>
                <a:tc>
                  <a:txBody>
                    <a:bodyPr/>
                    <a:lstStyle/>
                    <a:p>
                      <a:endParaRPr lang="en-GB" sz="1200" dirty="0"/>
                    </a:p>
                  </a:txBody>
                  <a:tcPr marL="78307" marR="78307" marT="39154" marB="39154"/>
                </a:tc>
                <a:tc>
                  <a:txBody>
                    <a:bodyPr/>
                    <a:lstStyle/>
                    <a:p>
                      <a:endParaRPr lang="en-GB" sz="1200" dirty="0"/>
                    </a:p>
                  </a:txBody>
                  <a:tcPr marL="78307" marR="78307" marT="39154" marB="39154"/>
                </a:tc>
                <a:extLst>
                  <a:ext uri="{0D108BD9-81ED-4DB2-BD59-A6C34878D82A}">
                    <a16:rowId xmlns:a16="http://schemas.microsoft.com/office/drawing/2014/main" val="3933012191"/>
                  </a:ext>
                </a:extLst>
              </a:tr>
              <a:tr h="626459">
                <a:tc>
                  <a:txBody>
                    <a:bodyPr/>
                    <a:lstStyle/>
                    <a:p>
                      <a:r>
                        <a:rPr lang="en-US" sz="1200" dirty="0"/>
                        <a:t>Significant Vibration requiring advance notification (may be more than once over the project duration – add lines as required)</a:t>
                      </a:r>
                      <a:endParaRPr lang="en-GB" sz="1200" dirty="0"/>
                    </a:p>
                  </a:txBody>
                  <a:tcPr marL="78307" marR="78307" marT="39154" marB="39154"/>
                </a:tc>
                <a:tc>
                  <a:txBody>
                    <a:bodyPr/>
                    <a:lstStyle/>
                    <a:p>
                      <a:pPr algn="ctr"/>
                      <a:r>
                        <a:rPr lang="en-GB" sz="1200" b="1" dirty="0"/>
                        <a:t>NA</a:t>
                      </a:r>
                    </a:p>
                  </a:txBody>
                  <a:tcPr marL="78307" marR="78307" marT="39154" marB="39154"/>
                </a:tc>
                <a:tc>
                  <a:txBody>
                    <a:bodyPr/>
                    <a:lstStyle/>
                    <a:p>
                      <a:endParaRPr lang="en-GB" sz="1200" dirty="0"/>
                    </a:p>
                  </a:txBody>
                  <a:tcPr marL="78307" marR="78307" marT="39154" marB="39154"/>
                </a:tc>
                <a:tc>
                  <a:txBody>
                    <a:bodyPr/>
                    <a:lstStyle/>
                    <a:p>
                      <a:endParaRPr lang="en-GB" sz="1200" dirty="0"/>
                    </a:p>
                  </a:txBody>
                  <a:tcPr marL="78307" marR="78307" marT="39154" marB="39154"/>
                </a:tc>
                <a:tc>
                  <a:txBody>
                    <a:bodyPr/>
                    <a:lstStyle/>
                    <a:p>
                      <a:endParaRPr lang="en-GB" sz="1200" dirty="0"/>
                    </a:p>
                  </a:txBody>
                  <a:tcPr marL="78307" marR="78307" marT="39154" marB="39154"/>
                </a:tc>
                <a:extLst>
                  <a:ext uri="{0D108BD9-81ED-4DB2-BD59-A6C34878D82A}">
                    <a16:rowId xmlns:a16="http://schemas.microsoft.com/office/drawing/2014/main" val="1453913741"/>
                  </a:ext>
                </a:extLst>
              </a:tr>
              <a:tr h="317580">
                <a:tc>
                  <a:txBody>
                    <a:bodyPr/>
                    <a:lstStyle/>
                    <a:p>
                      <a:r>
                        <a:rPr lang="en-US" sz="1200" dirty="0"/>
                        <a:t>Bus stop/other (please state) relocation</a:t>
                      </a:r>
                      <a:endParaRPr lang="en-GB" sz="1200" dirty="0"/>
                    </a:p>
                  </a:txBody>
                  <a:tcPr marL="78307" marR="78307" marT="39154" marB="39154"/>
                </a:tc>
                <a:tc>
                  <a:txBody>
                    <a:bodyPr/>
                    <a:lstStyle/>
                    <a:p>
                      <a:pPr algn="ctr"/>
                      <a:r>
                        <a:rPr lang="en-GB" sz="1200" b="1" dirty="0"/>
                        <a:t>NA</a:t>
                      </a:r>
                    </a:p>
                  </a:txBody>
                  <a:tcPr marL="78307" marR="78307" marT="39154" marB="39154"/>
                </a:tc>
                <a:tc>
                  <a:txBody>
                    <a:bodyPr/>
                    <a:lstStyle/>
                    <a:p>
                      <a:endParaRPr lang="en-GB" sz="1200" dirty="0"/>
                    </a:p>
                  </a:txBody>
                  <a:tcPr marL="78307" marR="78307" marT="39154" marB="39154"/>
                </a:tc>
                <a:tc>
                  <a:txBody>
                    <a:bodyPr/>
                    <a:lstStyle/>
                    <a:p>
                      <a:endParaRPr lang="en-GB" sz="1200" dirty="0"/>
                    </a:p>
                  </a:txBody>
                  <a:tcPr marL="78307" marR="78307" marT="39154" marB="39154"/>
                </a:tc>
                <a:tc>
                  <a:txBody>
                    <a:bodyPr/>
                    <a:lstStyle/>
                    <a:p>
                      <a:endParaRPr lang="en-GB" sz="1200" dirty="0"/>
                    </a:p>
                  </a:txBody>
                  <a:tcPr marL="78307" marR="78307" marT="39154" marB="39154"/>
                </a:tc>
                <a:extLst>
                  <a:ext uri="{0D108BD9-81ED-4DB2-BD59-A6C34878D82A}">
                    <a16:rowId xmlns:a16="http://schemas.microsoft.com/office/drawing/2014/main" val="649231370"/>
                  </a:ext>
                </a:extLst>
              </a:tr>
              <a:tr h="443742">
                <a:tc>
                  <a:txBody>
                    <a:bodyPr/>
                    <a:lstStyle/>
                    <a:p>
                      <a:r>
                        <a:rPr lang="en-US" sz="1200" dirty="0"/>
                        <a:t>Services interruptions (may be more than once over the project duration – add lines as required)</a:t>
                      </a:r>
                      <a:endParaRPr lang="en-GB" sz="1200" dirty="0"/>
                    </a:p>
                  </a:txBody>
                  <a:tcPr marL="78307" marR="78307" marT="39154" marB="39154"/>
                </a:tc>
                <a:tc>
                  <a:txBody>
                    <a:bodyPr/>
                    <a:lstStyle/>
                    <a:p>
                      <a:pPr algn="ctr"/>
                      <a:r>
                        <a:rPr lang="en-GB" sz="1200" b="1" dirty="0"/>
                        <a:t>NA</a:t>
                      </a:r>
                    </a:p>
                  </a:txBody>
                  <a:tcPr marL="78307" marR="78307" marT="39154" marB="39154"/>
                </a:tc>
                <a:tc>
                  <a:txBody>
                    <a:bodyPr/>
                    <a:lstStyle/>
                    <a:p>
                      <a:endParaRPr lang="en-GB" sz="1200" dirty="0"/>
                    </a:p>
                  </a:txBody>
                  <a:tcPr marL="78307" marR="78307" marT="39154" marB="39154"/>
                </a:tc>
                <a:tc>
                  <a:txBody>
                    <a:bodyPr/>
                    <a:lstStyle/>
                    <a:p>
                      <a:endParaRPr lang="en-GB" sz="1200" dirty="0"/>
                    </a:p>
                  </a:txBody>
                  <a:tcPr marL="78307" marR="78307" marT="39154" marB="39154"/>
                </a:tc>
                <a:tc>
                  <a:txBody>
                    <a:bodyPr/>
                    <a:lstStyle/>
                    <a:p>
                      <a:endParaRPr lang="en-GB" sz="1200" dirty="0"/>
                    </a:p>
                  </a:txBody>
                  <a:tcPr marL="78307" marR="78307" marT="39154" marB="39154"/>
                </a:tc>
                <a:extLst>
                  <a:ext uri="{0D108BD9-81ED-4DB2-BD59-A6C34878D82A}">
                    <a16:rowId xmlns:a16="http://schemas.microsoft.com/office/drawing/2014/main" val="1558889254"/>
                  </a:ext>
                </a:extLst>
              </a:tr>
            </a:tbl>
          </a:graphicData>
        </a:graphic>
      </p:graphicFrame>
    </p:spTree>
    <p:extLst>
      <p:ext uri="{BB962C8B-B14F-4D97-AF65-F5344CB8AC3E}">
        <p14:creationId xmlns:p14="http://schemas.microsoft.com/office/powerpoint/2010/main" val="2138154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14E0C-DF70-4833-B25A-FF94FA1C785A}"/>
              </a:ext>
            </a:extLst>
          </p:cNvPr>
          <p:cNvSpPr>
            <a:spLocks noGrp="1"/>
          </p:cNvSpPr>
          <p:nvPr>
            <p:ph type="title"/>
          </p:nvPr>
        </p:nvSpPr>
        <p:spPr>
          <a:xfrm>
            <a:off x="167149" y="146013"/>
            <a:ext cx="3390910" cy="434090"/>
          </a:xfrm>
        </p:spPr>
        <p:txBody>
          <a:bodyPr/>
          <a:lstStyle/>
          <a:p>
            <a:r>
              <a:rPr lang="en-US" sz="1600" b="1" dirty="0">
                <a:solidFill>
                  <a:schemeClr val="bg1"/>
                </a:solidFill>
                <a:latin typeface="Century Gothic" panose="020B0502020202020204" pitchFamily="34" charset="0"/>
                <a:ea typeface="+mn-ea"/>
                <a:cs typeface="+mn-cs"/>
              </a:rPr>
              <a:t>Noise Dust and Vibration</a:t>
            </a:r>
            <a:endParaRPr lang="en-GB" sz="1600" b="1" dirty="0">
              <a:solidFill>
                <a:schemeClr val="bg1"/>
              </a:solidFill>
              <a:latin typeface="Century Gothic" panose="020B0502020202020204" pitchFamily="34" charset="0"/>
              <a:ea typeface="+mn-ea"/>
              <a:cs typeface="+mn-cs"/>
            </a:endParaRPr>
          </a:p>
        </p:txBody>
      </p:sp>
      <p:graphicFrame>
        <p:nvGraphicFramePr>
          <p:cNvPr id="3" name="Table 3">
            <a:extLst>
              <a:ext uri="{FF2B5EF4-FFF2-40B4-BE49-F238E27FC236}">
                <a16:creationId xmlns:a16="http://schemas.microsoft.com/office/drawing/2014/main" id="{EC417549-D2BC-40E2-BA3F-AA5B8F83B709}"/>
              </a:ext>
            </a:extLst>
          </p:cNvPr>
          <p:cNvGraphicFramePr>
            <a:graphicFrameLocks noGrp="1"/>
          </p:cNvGraphicFramePr>
          <p:nvPr>
            <p:extLst>
              <p:ext uri="{D42A27DB-BD31-4B8C-83A1-F6EECF244321}">
                <p14:modId xmlns:p14="http://schemas.microsoft.com/office/powerpoint/2010/main" val="3712896625"/>
              </p:ext>
            </p:extLst>
          </p:nvPr>
        </p:nvGraphicFramePr>
        <p:xfrm>
          <a:off x="246136" y="990949"/>
          <a:ext cx="9653748" cy="5089980"/>
        </p:xfrm>
        <a:graphic>
          <a:graphicData uri="http://schemas.openxmlformats.org/drawingml/2006/table">
            <a:tbl>
              <a:tblPr firstRow="1" bandRow="1">
                <a:tableStyleId>{5940675A-B579-460E-94D1-54222C63F5DA}</a:tableStyleId>
              </a:tblPr>
              <a:tblGrid>
                <a:gridCol w="8199652">
                  <a:extLst>
                    <a:ext uri="{9D8B030D-6E8A-4147-A177-3AD203B41FA5}">
                      <a16:colId xmlns:a16="http://schemas.microsoft.com/office/drawing/2014/main" val="4221850055"/>
                    </a:ext>
                  </a:extLst>
                </a:gridCol>
                <a:gridCol w="1454096">
                  <a:extLst>
                    <a:ext uri="{9D8B030D-6E8A-4147-A177-3AD203B41FA5}">
                      <a16:colId xmlns:a16="http://schemas.microsoft.com/office/drawing/2014/main" val="3627131515"/>
                    </a:ext>
                  </a:extLst>
                </a:gridCol>
              </a:tblGrid>
              <a:tr h="339332">
                <a:tc>
                  <a:txBody>
                    <a:bodyPr/>
                    <a:lstStyle/>
                    <a:p>
                      <a:r>
                        <a:rPr lang="en-US" sz="1700" dirty="0"/>
                        <a:t>Specific (as opposed to generic control measures)</a:t>
                      </a:r>
                      <a:endParaRPr lang="en-GB" sz="1700" dirty="0"/>
                    </a:p>
                  </a:txBody>
                  <a:tcPr marL="78307" marR="78307" marT="39154" marB="39154">
                    <a:solidFill>
                      <a:schemeClr val="bg2">
                        <a:lumMod val="90000"/>
                      </a:schemeClr>
                    </a:solidFill>
                  </a:tcPr>
                </a:tc>
                <a:tc>
                  <a:txBody>
                    <a:bodyPr/>
                    <a:lstStyle/>
                    <a:p>
                      <a:r>
                        <a:rPr lang="en-US" sz="1700" dirty="0"/>
                        <a:t>Yes/No</a:t>
                      </a:r>
                      <a:endParaRPr lang="en-GB" sz="1700" dirty="0"/>
                    </a:p>
                  </a:txBody>
                  <a:tcPr marL="78307" marR="78307" marT="39154" marB="39154">
                    <a:solidFill>
                      <a:schemeClr val="bg2">
                        <a:lumMod val="90000"/>
                      </a:schemeClr>
                    </a:solidFill>
                  </a:tcPr>
                </a:tc>
                <a:extLst>
                  <a:ext uri="{0D108BD9-81ED-4DB2-BD59-A6C34878D82A}">
                    <a16:rowId xmlns:a16="http://schemas.microsoft.com/office/drawing/2014/main" val="3966772375"/>
                  </a:ext>
                </a:extLst>
              </a:tr>
              <a:tr h="339332">
                <a:tc>
                  <a:txBody>
                    <a:bodyPr/>
                    <a:lstStyle/>
                    <a:p>
                      <a:r>
                        <a:rPr lang="en-US" sz="1700" dirty="0"/>
                        <a:t>Dust monitoring stations equipment? If yes consider showing locations on plan</a:t>
                      </a:r>
                      <a:endParaRPr lang="en-GB" sz="1700" dirty="0"/>
                    </a:p>
                  </a:txBody>
                  <a:tcPr marL="78307" marR="78307" marT="39154" marB="39154"/>
                </a:tc>
                <a:tc>
                  <a:txBody>
                    <a:bodyPr/>
                    <a:lstStyle/>
                    <a:p>
                      <a:r>
                        <a:rPr lang="en-GB" sz="1700" dirty="0"/>
                        <a:t>Yes</a:t>
                      </a:r>
                    </a:p>
                  </a:txBody>
                  <a:tcPr marL="78307" marR="78307" marT="39154" marB="39154"/>
                </a:tc>
                <a:extLst>
                  <a:ext uri="{0D108BD9-81ED-4DB2-BD59-A6C34878D82A}">
                    <a16:rowId xmlns:a16="http://schemas.microsoft.com/office/drawing/2014/main" val="3236508799"/>
                  </a:ext>
                </a:extLst>
              </a:tr>
              <a:tr h="339332">
                <a:tc>
                  <a:txBody>
                    <a:bodyPr/>
                    <a:lstStyle/>
                    <a:p>
                      <a:r>
                        <a:rPr lang="en-US" sz="1700" dirty="0"/>
                        <a:t>Vibration monitoring equipment used. If yes, consider showing locations on plan</a:t>
                      </a:r>
                      <a:endParaRPr lang="en-GB" sz="1700" dirty="0"/>
                    </a:p>
                  </a:txBody>
                  <a:tcPr marL="78307" marR="78307" marT="39154" marB="39154"/>
                </a:tc>
                <a:tc>
                  <a:txBody>
                    <a:bodyPr/>
                    <a:lstStyle/>
                    <a:p>
                      <a:r>
                        <a:rPr lang="en-GB" sz="1700" dirty="0"/>
                        <a:t>Yes</a:t>
                      </a:r>
                    </a:p>
                  </a:txBody>
                  <a:tcPr marL="78307" marR="78307" marT="39154" marB="39154"/>
                </a:tc>
                <a:extLst>
                  <a:ext uri="{0D108BD9-81ED-4DB2-BD59-A6C34878D82A}">
                    <a16:rowId xmlns:a16="http://schemas.microsoft.com/office/drawing/2014/main" val="1610491456"/>
                  </a:ext>
                </a:extLst>
              </a:tr>
              <a:tr h="339332">
                <a:tc>
                  <a:txBody>
                    <a:bodyPr/>
                    <a:lstStyle/>
                    <a:p>
                      <a:r>
                        <a:rPr lang="en-US" sz="1700" dirty="0">
                          <a:hlinkClick r:id="rId3"/>
                        </a:rPr>
                        <a:t>Noise monitoring equipment used</a:t>
                      </a:r>
                      <a:r>
                        <a:rPr lang="en-US" sz="1700" dirty="0"/>
                        <a:t>? If yes, consider showing locations on plan</a:t>
                      </a:r>
                      <a:endParaRPr lang="en-GB" sz="1700" dirty="0"/>
                    </a:p>
                  </a:txBody>
                  <a:tcPr marL="78307" marR="78307" marT="39154" marB="39154"/>
                </a:tc>
                <a:tc>
                  <a:txBody>
                    <a:bodyPr/>
                    <a:lstStyle/>
                    <a:p>
                      <a:r>
                        <a:rPr lang="en-GB" sz="1700" dirty="0"/>
                        <a:t>Yes</a:t>
                      </a:r>
                    </a:p>
                  </a:txBody>
                  <a:tcPr marL="78307" marR="78307" marT="39154" marB="39154"/>
                </a:tc>
                <a:extLst>
                  <a:ext uri="{0D108BD9-81ED-4DB2-BD59-A6C34878D82A}">
                    <a16:rowId xmlns:a16="http://schemas.microsoft.com/office/drawing/2014/main" val="4086433221"/>
                  </a:ext>
                </a:extLst>
              </a:tr>
              <a:tr h="339332">
                <a:tc>
                  <a:txBody>
                    <a:bodyPr/>
                    <a:lstStyle/>
                    <a:p>
                      <a:r>
                        <a:rPr lang="en-US" sz="1700" dirty="0" err="1"/>
                        <a:t>Monarflexed</a:t>
                      </a:r>
                      <a:r>
                        <a:rPr lang="en-US" sz="1700" dirty="0"/>
                        <a:t> Scaffold</a:t>
                      </a:r>
                      <a:endParaRPr lang="en-GB" sz="1700" dirty="0"/>
                    </a:p>
                  </a:txBody>
                  <a:tcPr marL="78307" marR="78307" marT="39154" marB="39154"/>
                </a:tc>
                <a:tc>
                  <a:txBody>
                    <a:bodyPr/>
                    <a:lstStyle/>
                    <a:p>
                      <a:r>
                        <a:rPr lang="en-GB" sz="1700" dirty="0"/>
                        <a:t>Yes</a:t>
                      </a:r>
                    </a:p>
                  </a:txBody>
                  <a:tcPr marL="78307" marR="78307" marT="39154" marB="39154"/>
                </a:tc>
                <a:extLst>
                  <a:ext uri="{0D108BD9-81ED-4DB2-BD59-A6C34878D82A}">
                    <a16:rowId xmlns:a16="http://schemas.microsoft.com/office/drawing/2014/main" val="233059062"/>
                  </a:ext>
                </a:extLst>
              </a:tr>
              <a:tr h="339332">
                <a:tc>
                  <a:txBody>
                    <a:bodyPr/>
                    <a:lstStyle/>
                    <a:p>
                      <a:r>
                        <a:rPr lang="en-US" sz="1700" dirty="0"/>
                        <a:t>Acoustic Hoarding/Envelopes</a:t>
                      </a:r>
                      <a:endParaRPr lang="en-GB" sz="1700" dirty="0"/>
                    </a:p>
                  </a:txBody>
                  <a:tcPr marL="78307" marR="78307" marT="39154" marB="39154"/>
                </a:tc>
                <a:tc>
                  <a:txBody>
                    <a:bodyPr/>
                    <a:lstStyle/>
                    <a:p>
                      <a:r>
                        <a:rPr lang="en-GB" sz="1700" dirty="0"/>
                        <a:t>No</a:t>
                      </a:r>
                    </a:p>
                  </a:txBody>
                  <a:tcPr marL="78307" marR="78307" marT="39154" marB="39154"/>
                </a:tc>
                <a:extLst>
                  <a:ext uri="{0D108BD9-81ED-4DB2-BD59-A6C34878D82A}">
                    <a16:rowId xmlns:a16="http://schemas.microsoft.com/office/drawing/2014/main" val="4170571631"/>
                  </a:ext>
                </a:extLst>
              </a:tr>
              <a:tr h="339332">
                <a:tc>
                  <a:txBody>
                    <a:bodyPr/>
                    <a:lstStyle/>
                    <a:p>
                      <a:r>
                        <a:rPr lang="en-US" sz="1700" dirty="0">
                          <a:hlinkClick r:id="rId4"/>
                        </a:rPr>
                        <a:t>Enclosures </a:t>
                      </a:r>
                      <a:endParaRPr lang="en-GB" sz="1700" dirty="0"/>
                    </a:p>
                  </a:txBody>
                  <a:tcPr marL="78307" marR="78307" marT="39154" marB="39154"/>
                </a:tc>
                <a:tc>
                  <a:txBody>
                    <a:bodyPr/>
                    <a:lstStyle/>
                    <a:p>
                      <a:r>
                        <a:rPr lang="en-GB" sz="1700" dirty="0"/>
                        <a:t>No</a:t>
                      </a:r>
                    </a:p>
                  </a:txBody>
                  <a:tcPr marL="78307" marR="78307" marT="39154" marB="39154"/>
                </a:tc>
                <a:extLst>
                  <a:ext uri="{0D108BD9-81ED-4DB2-BD59-A6C34878D82A}">
                    <a16:rowId xmlns:a16="http://schemas.microsoft.com/office/drawing/2014/main" val="4289002599"/>
                  </a:ext>
                </a:extLst>
              </a:tr>
              <a:tr h="339332">
                <a:tc>
                  <a:txBody>
                    <a:bodyPr/>
                    <a:lstStyle/>
                    <a:p>
                      <a:r>
                        <a:rPr lang="en-US" sz="1700" dirty="0"/>
                        <a:t>Water Mist Suppression</a:t>
                      </a:r>
                      <a:endParaRPr lang="en-GB" sz="1700" dirty="0"/>
                    </a:p>
                  </a:txBody>
                  <a:tcPr marL="78307" marR="78307" marT="39154" marB="39154"/>
                </a:tc>
                <a:tc>
                  <a:txBody>
                    <a:bodyPr/>
                    <a:lstStyle/>
                    <a:p>
                      <a:r>
                        <a:rPr lang="en-GB" sz="1700" dirty="0"/>
                        <a:t>Yes</a:t>
                      </a:r>
                    </a:p>
                  </a:txBody>
                  <a:tcPr marL="78307" marR="78307" marT="39154" marB="39154"/>
                </a:tc>
                <a:extLst>
                  <a:ext uri="{0D108BD9-81ED-4DB2-BD59-A6C34878D82A}">
                    <a16:rowId xmlns:a16="http://schemas.microsoft.com/office/drawing/2014/main" val="2260559001"/>
                  </a:ext>
                </a:extLst>
              </a:tr>
              <a:tr h="339332">
                <a:tc>
                  <a:txBody>
                    <a:bodyPr/>
                    <a:lstStyle/>
                    <a:p>
                      <a:r>
                        <a:rPr lang="en-US" sz="1700" dirty="0">
                          <a:hlinkClick r:id="rId5"/>
                        </a:rPr>
                        <a:t>Smart Sensors</a:t>
                      </a:r>
                      <a:endParaRPr lang="en-GB" sz="1700" dirty="0"/>
                    </a:p>
                  </a:txBody>
                  <a:tcPr marL="78307" marR="78307" marT="39154" marB="39154"/>
                </a:tc>
                <a:tc>
                  <a:txBody>
                    <a:bodyPr/>
                    <a:lstStyle/>
                    <a:p>
                      <a:r>
                        <a:rPr lang="en-GB" sz="1700" dirty="0"/>
                        <a:t>No</a:t>
                      </a:r>
                    </a:p>
                  </a:txBody>
                  <a:tcPr marL="78307" marR="78307" marT="39154" marB="39154"/>
                </a:tc>
                <a:extLst>
                  <a:ext uri="{0D108BD9-81ED-4DB2-BD59-A6C34878D82A}">
                    <a16:rowId xmlns:a16="http://schemas.microsoft.com/office/drawing/2014/main" val="3763198606"/>
                  </a:ext>
                </a:extLst>
              </a:tr>
              <a:tr h="339332">
                <a:tc>
                  <a:txBody>
                    <a:bodyPr/>
                    <a:lstStyle/>
                    <a:p>
                      <a:r>
                        <a:rPr lang="en-US" sz="1700" dirty="0">
                          <a:hlinkClick r:id="rId6"/>
                        </a:rPr>
                        <a:t>Echo barriers</a:t>
                      </a:r>
                      <a:endParaRPr lang="en-GB" sz="1700" dirty="0"/>
                    </a:p>
                  </a:txBody>
                  <a:tcPr marL="78307" marR="78307" marT="39154" marB="39154"/>
                </a:tc>
                <a:tc>
                  <a:txBody>
                    <a:bodyPr/>
                    <a:lstStyle/>
                    <a:p>
                      <a:r>
                        <a:rPr lang="en-GB" sz="1700" dirty="0"/>
                        <a:t>No</a:t>
                      </a:r>
                    </a:p>
                  </a:txBody>
                  <a:tcPr marL="78307" marR="78307" marT="39154" marB="39154"/>
                </a:tc>
                <a:extLst>
                  <a:ext uri="{0D108BD9-81ED-4DB2-BD59-A6C34878D82A}">
                    <a16:rowId xmlns:a16="http://schemas.microsoft.com/office/drawing/2014/main" val="1135287209"/>
                  </a:ext>
                </a:extLst>
              </a:tr>
              <a:tr h="339332">
                <a:tc>
                  <a:txBody>
                    <a:bodyPr/>
                    <a:lstStyle/>
                    <a:p>
                      <a:r>
                        <a:rPr lang="en-US" sz="1700" dirty="0">
                          <a:hlinkClick r:id="rId7"/>
                        </a:rPr>
                        <a:t>Noise cancelling headphones for vulnerable residents</a:t>
                      </a:r>
                      <a:r>
                        <a:rPr lang="en-US" sz="1700" dirty="0"/>
                        <a:t> and pets</a:t>
                      </a:r>
                      <a:endParaRPr lang="en-GB" sz="1700" dirty="0"/>
                    </a:p>
                  </a:txBody>
                  <a:tcPr marL="78307" marR="78307" marT="39154" marB="39154"/>
                </a:tc>
                <a:tc>
                  <a:txBody>
                    <a:bodyPr/>
                    <a:lstStyle/>
                    <a:p>
                      <a:r>
                        <a:rPr lang="en-GB" sz="1700" dirty="0"/>
                        <a:t>No</a:t>
                      </a:r>
                    </a:p>
                  </a:txBody>
                  <a:tcPr marL="78307" marR="78307" marT="39154" marB="39154"/>
                </a:tc>
                <a:extLst>
                  <a:ext uri="{0D108BD9-81ED-4DB2-BD59-A6C34878D82A}">
                    <a16:rowId xmlns:a16="http://schemas.microsoft.com/office/drawing/2014/main" val="2997403933"/>
                  </a:ext>
                </a:extLst>
              </a:tr>
              <a:tr h="339332">
                <a:tc>
                  <a:txBody>
                    <a:bodyPr/>
                    <a:lstStyle/>
                    <a:p>
                      <a:r>
                        <a:rPr lang="en-GB" sz="1700" dirty="0"/>
                        <a:t>‘silent’ piling techniques</a:t>
                      </a:r>
                    </a:p>
                  </a:txBody>
                  <a:tcPr marL="78307" marR="78307" marT="39154" marB="39154"/>
                </a:tc>
                <a:tc>
                  <a:txBody>
                    <a:bodyPr/>
                    <a:lstStyle/>
                    <a:p>
                      <a:r>
                        <a:rPr lang="en-GB" sz="1700" dirty="0"/>
                        <a:t>No</a:t>
                      </a:r>
                    </a:p>
                  </a:txBody>
                  <a:tcPr marL="78307" marR="78307" marT="39154" marB="39154"/>
                </a:tc>
                <a:extLst>
                  <a:ext uri="{0D108BD9-81ED-4DB2-BD59-A6C34878D82A}">
                    <a16:rowId xmlns:a16="http://schemas.microsoft.com/office/drawing/2014/main" val="1746136620"/>
                  </a:ext>
                </a:extLst>
              </a:tr>
              <a:tr h="339332">
                <a:tc>
                  <a:txBody>
                    <a:bodyPr/>
                    <a:lstStyle/>
                    <a:p>
                      <a:r>
                        <a:rPr lang="en-GB" sz="1700" dirty="0"/>
                        <a:t>Power floating exhaust silencer (Power floating of concrete slabs)</a:t>
                      </a:r>
                    </a:p>
                  </a:txBody>
                  <a:tcPr marL="78307" marR="78307" marT="39154" marB="39154"/>
                </a:tc>
                <a:tc>
                  <a:txBody>
                    <a:bodyPr/>
                    <a:lstStyle/>
                    <a:p>
                      <a:r>
                        <a:rPr lang="en-GB" sz="1700" dirty="0"/>
                        <a:t>No</a:t>
                      </a:r>
                    </a:p>
                  </a:txBody>
                  <a:tcPr marL="78307" marR="78307" marT="39154" marB="39154"/>
                </a:tc>
                <a:extLst>
                  <a:ext uri="{0D108BD9-81ED-4DB2-BD59-A6C34878D82A}">
                    <a16:rowId xmlns:a16="http://schemas.microsoft.com/office/drawing/2014/main" val="1307620424"/>
                  </a:ext>
                </a:extLst>
              </a:tr>
              <a:tr h="339332">
                <a:tc>
                  <a:txBody>
                    <a:bodyPr/>
                    <a:lstStyle/>
                    <a:p>
                      <a:r>
                        <a:rPr lang="en-US" sz="1700" dirty="0"/>
                        <a:t>Skip linings to reduce noise</a:t>
                      </a:r>
                      <a:endParaRPr lang="en-GB" sz="1700" dirty="0"/>
                    </a:p>
                  </a:txBody>
                  <a:tcPr marL="78307" marR="78307" marT="39154" marB="39154"/>
                </a:tc>
                <a:tc>
                  <a:txBody>
                    <a:bodyPr/>
                    <a:lstStyle/>
                    <a:p>
                      <a:r>
                        <a:rPr lang="en-GB" sz="1700" dirty="0"/>
                        <a:t>No</a:t>
                      </a:r>
                    </a:p>
                  </a:txBody>
                  <a:tcPr marL="78307" marR="78307" marT="39154" marB="39154"/>
                </a:tc>
                <a:extLst>
                  <a:ext uri="{0D108BD9-81ED-4DB2-BD59-A6C34878D82A}">
                    <a16:rowId xmlns:a16="http://schemas.microsoft.com/office/drawing/2014/main" val="2138503706"/>
                  </a:ext>
                </a:extLst>
              </a:tr>
              <a:tr h="339332">
                <a:tc>
                  <a:txBody>
                    <a:bodyPr/>
                    <a:lstStyle/>
                    <a:p>
                      <a:r>
                        <a:rPr lang="en-US" sz="1700" dirty="0"/>
                        <a:t>Apps to provide live alerts </a:t>
                      </a:r>
                      <a:endParaRPr lang="en-GB" sz="1700" dirty="0"/>
                    </a:p>
                  </a:txBody>
                  <a:tcPr marL="78307" marR="78307" marT="39154" marB="39154"/>
                </a:tc>
                <a:tc>
                  <a:txBody>
                    <a:bodyPr/>
                    <a:lstStyle/>
                    <a:p>
                      <a:r>
                        <a:rPr lang="en-GB" sz="1700" dirty="0"/>
                        <a:t>No</a:t>
                      </a:r>
                    </a:p>
                  </a:txBody>
                  <a:tcPr marL="78307" marR="78307" marT="39154" marB="39154"/>
                </a:tc>
                <a:extLst>
                  <a:ext uri="{0D108BD9-81ED-4DB2-BD59-A6C34878D82A}">
                    <a16:rowId xmlns:a16="http://schemas.microsoft.com/office/drawing/2014/main" val="726503674"/>
                  </a:ext>
                </a:extLst>
              </a:tr>
            </a:tbl>
          </a:graphicData>
        </a:graphic>
      </p:graphicFrame>
    </p:spTree>
    <p:extLst>
      <p:ext uri="{BB962C8B-B14F-4D97-AF65-F5344CB8AC3E}">
        <p14:creationId xmlns:p14="http://schemas.microsoft.com/office/powerpoint/2010/main" val="4263917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50E2-BE48-4E85-B0BE-350FDFFDA92C}"/>
              </a:ext>
            </a:extLst>
          </p:cNvPr>
          <p:cNvSpPr>
            <a:spLocks noGrp="1"/>
          </p:cNvSpPr>
          <p:nvPr>
            <p:ph type="title"/>
          </p:nvPr>
        </p:nvSpPr>
        <p:spPr>
          <a:xfrm>
            <a:off x="255639" y="160638"/>
            <a:ext cx="2969342" cy="262149"/>
          </a:xfrm>
        </p:spPr>
        <p:txBody>
          <a:bodyPr>
            <a:normAutofit fontScale="90000"/>
          </a:bodyPr>
          <a:lstStyle/>
          <a:p>
            <a:r>
              <a:rPr lang="en-US" sz="1800" b="1" dirty="0">
                <a:solidFill>
                  <a:schemeClr val="bg1"/>
                </a:solidFill>
                <a:latin typeface="Century Gothic" panose="020B0502020202020204" pitchFamily="34" charset="0"/>
                <a:ea typeface="+mn-ea"/>
                <a:cs typeface="+mn-cs"/>
              </a:rPr>
              <a:t>List of temporary works</a:t>
            </a:r>
            <a:endParaRPr lang="en-GB" sz="1800" b="1" dirty="0">
              <a:solidFill>
                <a:schemeClr val="bg1"/>
              </a:solidFill>
              <a:latin typeface="Century Gothic" panose="020B0502020202020204" pitchFamily="34" charset="0"/>
              <a:ea typeface="+mn-ea"/>
              <a:cs typeface="+mn-cs"/>
            </a:endParaRPr>
          </a:p>
        </p:txBody>
      </p:sp>
      <p:graphicFrame>
        <p:nvGraphicFramePr>
          <p:cNvPr id="3" name="Table 2">
            <a:extLst>
              <a:ext uri="{FF2B5EF4-FFF2-40B4-BE49-F238E27FC236}">
                <a16:creationId xmlns:a16="http://schemas.microsoft.com/office/drawing/2014/main" id="{34179551-DC73-4808-88EA-0193483C6B99}"/>
              </a:ext>
            </a:extLst>
          </p:cNvPr>
          <p:cNvGraphicFramePr>
            <a:graphicFrameLocks noGrp="1"/>
          </p:cNvGraphicFramePr>
          <p:nvPr>
            <p:extLst>
              <p:ext uri="{D42A27DB-BD31-4B8C-83A1-F6EECF244321}">
                <p14:modId xmlns:p14="http://schemas.microsoft.com/office/powerpoint/2010/main" val="3137776471"/>
              </p:ext>
            </p:extLst>
          </p:nvPr>
        </p:nvGraphicFramePr>
        <p:xfrm>
          <a:off x="57944" y="1082248"/>
          <a:ext cx="10325100" cy="5577633"/>
        </p:xfrm>
        <a:graphic>
          <a:graphicData uri="http://schemas.openxmlformats.org/drawingml/2006/table">
            <a:tbl>
              <a:tblPr/>
              <a:tblGrid>
                <a:gridCol w="9164089">
                  <a:extLst>
                    <a:ext uri="{9D8B030D-6E8A-4147-A177-3AD203B41FA5}">
                      <a16:colId xmlns:a16="http://schemas.microsoft.com/office/drawing/2014/main" val="1674873069"/>
                    </a:ext>
                  </a:extLst>
                </a:gridCol>
                <a:gridCol w="1161011">
                  <a:extLst>
                    <a:ext uri="{9D8B030D-6E8A-4147-A177-3AD203B41FA5}">
                      <a16:colId xmlns:a16="http://schemas.microsoft.com/office/drawing/2014/main" val="2993396158"/>
                    </a:ext>
                  </a:extLst>
                </a:gridCol>
              </a:tblGrid>
              <a:tr h="161982">
                <a:tc>
                  <a:txBody>
                    <a:bodyPr/>
                    <a:lstStyle/>
                    <a:p>
                      <a:pPr algn="l" fontAlgn="b"/>
                      <a:r>
                        <a:rPr lang="en-GB" sz="1000" b="0" i="0" u="none" strike="noStrike" dirty="0">
                          <a:solidFill>
                            <a:srgbClr val="000000"/>
                          </a:solidFill>
                          <a:effectLst/>
                          <a:latin typeface="Calibri" panose="020F0502020204030204" pitchFamily="34" charset="0"/>
                        </a:rPr>
                        <a:t>List of temporary Works</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GB" sz="1000" b="0" i="0" u="none" strike="noStrike" dirty="0">
                          <a:solidFill>
                            <a:srgbClr val="000000"/>
                          </a:solidFill>
                          <a:effectLst/>
                          <a:latin typeface="Calibri" panose="020F0502020204030204" pitchFamily="34" charset="0"/>
                        </a:rPr>
                        <a:t>Required? (Y/N)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54040896"/>
                  </a:ext>
                </a:extLst>
              </a:tr>
              <a:tr h="161982">
                <a:tc gridSpan="2">
                  <a:txBody>
                    <a:bodyPr/>
                    <a:lstStyle/>
                    <a:p>
                      <a:pPr algn="l" fontAlgn="ctr"/>
                      <a:r>
                        <a:rPr lang="en-US" sz="1000" b="1" i="0" u="none" strike="noStrike" dirty="0">
                          <a:solidFill>
                            <a:srgbClr val="111111"/>
                          </a:solidFill>
                          <a:effectLst/>
                          <a:latin typeface="Calibri" panose="020F0502020204030204" pitchFamily="34" charset="0"/>
                        </a:rPr>
                        <a:t>Simple and/or potentially low risk temporary works</a:t>
                      </a:r>
                    </a:p>
                  </a:txBody>
                  <a:tcPr marL="49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pPr algn="l" fontAlgn="ctr"/>
                      <a:endParaRPr lang="en-US" sz="1400" b="1" i="0" u="none" strike="noStrike">
                        <a:solidFill>
                          <a:srgbClr val="111111"/>
                        </a:solidFill>
                        <a:effectLst/>
                        <a:latin typeface="Calibri" panose="020F0502020204030204" pitchFamily="34" charset="0"/>
                      </a:endParaRPr>
                    </a:p>
                  </a:txBody>
                  <a:tcPr marL="5817" marR="5817" marT="5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520588527"/>
                  </a:ext>
                </a:extLst>
              </a:tr>
              <a:tr h="161982">
                <a:tc>
                  <a:txBody>
                    <a:bodyPr/>
                    <a:lstStyle/>
                    <a:p>
                      <a:pPr algn="l" fontAlgn="ctr"/>
                      <a:r>
                        <a:rPr lang="en-GB" sz="1000" b="0" i="0" u="none" strike="noStrike">
                          <a:solidFill>
                            <a:srgbClr val="111111"/>
                          </a:solidFill>
                          <a:effectLst/>
                          <a:latin typeface="Calibri" panose="020F0502020204030204" pitchFamily="34" charset="0"/>
                        </a:rPr>
                        <a:t>Standard scaffold</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Y</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191854"/>
                  </a:ext>
                </a:extLst>
              </a:tr>
              <a:tr h="161982">
                <a:tc>
                  <a:txBody>
                    <a:bodyPr/>
                    <a:lstStyle/>
                    <a:p>
                      <a:pPr algn="l" fontAlgn="ctr"/>
                      <a:r>
                        <a:rPr lang="en-US" sz="1000" b="0" i="0" u="none" strike="noStrike">
                          <a:solidFill>
                            <a:srgbClr val="111111"/>
                          </a:solidFill>
                          <a:effectLst/>
                          <a:latin typeface="Calibri" panose="020F0502020204030204" pitchFamily="34" charset="0"/>
                        </a:rPr>
                        <a:t>Formwork less than 1.2m high</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439476"/>
                  </a:ext>
                </a:extLst>
              </a:tr>
              <a:tr h="161982">
                <a:tc>
                  <a:txBody>
                    <a:bodyPr/>
                    <a:lstStyle/>
                    <a:p>
                      <a:pPr algn="l" fontAlgn="ctr"/>
                      <a:r>
                        <a:rPr lang="en-US" sz="1000" b="0" i="0" u="none" strike="noStrike" dirty="0">
                          <a:solidFill>
                            <a:srgbClr val="111111"/>
                          </a:solidFill>
                          <a:effectLst/>
                          <a:latin typeface="Calibri" panose="020F0502020204030204" pitchFamily="34" charset="0"/>
                        </a:rPr>
                        <a:t>Hoarding and fencing up to 1.2m high</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0010502"/>
                  </a:ext>
                </a:extLst>
              </a:tr>
              <a:tr h="161982">
                <a:tc>
                  <a:txBody>
                    <a:bodyPr/>
                    <a:lstStyle/>
                    <a:p>
                      <a:pPr algn="l" fontAlgn="ctr"/>
                      <a:r>
                        <a:rPr lang="en-US" sz="1000" b="0" i="0" u="none" strike="noStrike">
                          <a:solidFill>
                            <a:srgbClr val="111111"/>
                          </a:solidFill>
                          <a:effectLst/>
                          <a:latin typeface="Calibri" panose="020F0502020204030204" pitchFamily="34" charset="0"/>
                        </a:rPr>
                        <a:t>Simple propping schemes – 1 or 2 props</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Y</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8730260"/>
                  </a:ext>
                </a:extLst>
              </a:tr>
              <a:tr h="169787">
                <a:tc>
                  <a:txBody>
                    <a:bodyPr/>
                    <a:lstStyle/>
                    <a:p>
                      <a:pPr algn="l" fontAlgn="ctr"/>
                      <a:r>
                        <a:rPr lang="en-US" sz="1000" b="0" i="0" u="none" strike="noStrike" dirty="0">
                          <a:solidFill>
                            <a:srgbClr val="111111"/>
                          </a:solidFill>
                          <a:effectLst/>
                          <a:latin typeface="Calibri" panose="020F0502020204030204" pitchFamily="34" charset="0"/>
                        </a:rPr>
                        <a:t>Internal hoarding systems and temporary partitions not subject to wind loading</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 </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567086"/>
                  </a:ext>
                </a:extLst>
              </a:tr>
              <a:tr h="169787">
                <a:tc>
                  <a:txBody>
                    <a:bodyPr/>
                    <a:lstStyle/>
                    <a:p>
                      <a:pPr algn="l" fontAlgn="ctr"/>
                      <a:r>
                        <a:rPr lang="en-US" sz="1000" b="0" i="0" u="none" strike="noStrike" dirty="0">
                          <a:solidFill>
                            <a:srgbClr val="111111"/>
                          </a:solidFill>
                          <a:effectLst/>
                          <a:latin typeface="Calibri" panose="020F0502020204030204" pitchFamily="34" charset="0"/>
                        </a:rPr>
                        <a:t>Shallow excavations less than 1.2m deep/high</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Y </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492364"/>
                  </a:ext>
                </a:extLst>
              </a:tr>
              <a:tr h="161982">
                <a:tc gridSpan="2">
                  <a:txBody>
                    <a:bodyPr/>
                    <a:lstStyle/>
                    <a:p>
                      <a:pPr algn="ctr" fontAlgn="ctr"/>
                      <a:r>
                        <a:rPr lang="en-US" sz="1000" b="1" i="0" u="none" strike="noStrike" dirty="0">
                          <a:solidFill>
                            <a:srgbClr val="111111"/>
                          </a:solidFill>
                          <a:effectLst/>
                          <a:latin typeface="Calibri" panose="020F0502020204030204" pitchFamily="34" charset="0"/>
                        </a:rPr>
                        <a:t>More complex and/or potentially medium risk temporary works</a:t>
                      </a:r>
                    </a:p>
                  </a:txBody>
                  <a:tcPr marL="49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1400" b="1" i="0" u="none" strike="noStrike" dirty="0">
                        <a:solidFill>
                          <a:srgbClr val="111111"/>
                        </a:solidFill>
                        <a:effectLst/>
                        <a:latin typeface="Calibri" panose="020F0502020204030204" pitchFamily="34" charset="0"/>
                      </a:endParaRPr>
                    </a:p>
                  </a:txBody>
                  <a:tcPr marL="5817" marR="5817" marT="5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40090651"/>
                  </a:ext>
                </a:extLst>
              </a:tr>
              <a:tr h="161982">
                <a:tc>
                  <a:txBody>
                    <a:bodyPr/>
                    <a:lstStyle/>
                    <a:p>
                      <a:pPr algn="l" fontAlgn="ctr"/>
                      <a:r>
                        <a:rPr lang="en-US" sz="1000" b="0" i="0" u="none" strike="noStrike">
                          <a:solidFill>
                            <a:srgbClr val="111111"/>
                          </a:solidFill>
                          <a:effectLst/>
                          <a:latin typeface="Calibri" panose="020F0502020204030204" pitchFamily="34" charset="0"/>
                        </a:rPr>
                        <a:t>Falsework up to 3m high</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390673"/>
                  </a:ext>
                </a:extLst>
              </a:tr>
              <a:tr h="169787">
                <a:tc>
                  <a:txBody>
                    <a:bodyPr/>
                    <a:lstStyle/>
                    <a:p>
                      <a:pPr algn="l" fontAlgn="ctr"/>
                      <a:r>
                        <a:rPr lang="en-US" sz="1000" b="0" i="0" u="none" strike="noStrike" dirty="0">
                          <a:solidFill>
                            <a:srgbClr val="111111"/>
                          </a:solidFill>
                          <a:effectLst/>
                          <a:latin typeface="Calibri" panose="020F0502020204030204" pitchFamily="34" charset="0"/>
                        </a:rPr>
                        <a:t>Formwork for columns and walls up to 3m high</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995427"/>
                  </a:ext>
                </a:extLst>
              </a:tr>
              <a:tr h="169787">
                <a:tc>
                  <a:txBody>
                    <a:bodyPr/>
                    <a:lstStyle/>
                    <a:p>
                      <a:pPr algn="l" fontAlgn="ctr"/>
                      <a:r>
                        <a:rPr lang="en-US" sz="1000" b="0" i="0" u="none" strike="noStrike" dirty="0">
                          <a:solidFill>
                            <a:srgbClr val="111111"/>
                          </a:solidFill>
                          <a:effectLst/>
                          <a:latin typeface="Calibri" panose="020F0502020204030204" pitchFamily="34" charset="0"/>
                        </a:rPr>
                        <a:t>More complex propping schemes – multiple props at single level</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5778318"/>
                  </a:ext>
                </a:extLst>
              </a:tr>
              <a:tr h="161982">
                <a:tc>
                  <a:txBody>
                    <a:bodyPr/>
                    <a:lstStyle/>
                    <a:p>
                      <a:pPr algn="l" fontAlgn="ctr"/>
                      <a:r>
                        <a:rPr lang="en-US" sz="1000" b="0" i="0" u="none" strike="noStrike">
                          <a:solidFill>
                            <a:srgbClr val="111111"/>
                          </a:solidFill>
                          <a:effectLst/>
                          <a:latin typeface="Calibri" panose="020F0502020204030204" pitchFamily="34" charset="0"/>
                        </a:rPr>
                        <a:t>Needling of structures up to 2 storeys high</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767621"/>
                  </a:ext>
                </a:extLst>
              </a:tr>
              <a:tr h="161982">
                <a:tc>
                  <a:txBody>
                    <a:bodyPr/>
                    <a:lstStyle/>
                    <a:p>
                      <a:pPr algn="l" fontAlgn="ctr"/>
                      <a:r>
                        <a:rPr lang="en-US" sz="1000" b="0" i="0" u="none" strike="noStrike" dirty="0">
                          <a:solidFill>
                            <a:srgbClr val="111111"/>
                          </a:solidFill>
                          <a:effectLst/>
                          <a:latin typeface="Calibri" panose="020F0502020204030204" pitchFamily="34" charset="0"/>
                        </a:rPr>
                        <a:t>Excavations up to 3m deep/high</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  </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728015"/>
                  </a:ext>
                </a:extLst>
              </a:tr>
              <a:tr h="161982">
                <a:tc>
                  <a:txBody>
                    <a:bodyPr/>
                    <a:lstStyle/>
                    <a:p>
                      <a:pPr algn="l" fontAlgn="ctr"/>
                      <a:r>
                        <a:rPr lang="en-US" sz="1000" b="0" i="0" u="none" strike="noStrike">
                          <a:solidFill>
                            <a:srgbClr val="111111"/>
                          </a:solidFill>
                          <a:effectLst/>
                          <a:latin typeface="Calibri" panose="020F0502020204030204" pitchFamily="34" charset="0"/>
                        </a:rPr>
                        <a:t>net systems not fixed to robust primary members</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Y</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83912"/>
                  </a:ext>
                </a:extLst>
              </a:tr>
              <a:tr h="161982">
                <a:tc>
                  <a:txBody>
                    <a:bodyPr/>
                    <a:lstStyle/>
                    <a:p>
                      <a:pPr algn="l" fontAlgn="ctr"/>
                      <a:r>
                        <a:rPr lang="en-US" sz="1000" b="0" i="0" u="none" strike="noStrike">
                          <a:solidFill>
                            <a:srgbClr val="111111"/>
                          </a:solidFill>
                          <a:effectLst/>
                          <a:latin typeface="Calibri" panose="020F0502020204030204" pitchFamily="34" charset="0"/>
                        </a:rPr>
                        <a:t>Hoarding and fencing up to 3m high</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Y</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474626"/>
                  </a:ext>
                </a:extLst>
              </a:tr>
              <a:tr h="161982">
                <a:tc>
                  <a:txBody>
                    <a:bodyPr/>
                    <a:lstStyle/>
                    <a:p>
                      <a:pPr algn="l" fontAlgn="ctr"/>
                      <a:r>
                        <a:rPr lang="en-GB" sz="1000" b="0" i="0" u="none" strike="noStrike">
                          <a:solidFill>
                            <a:srgbClr val="111111"/>
                          </a:solidFill>
                          <a:effectLst/>
                          <a:latin typeface="Calibri" panose="020F0502020204030204" pitchFamily="34" charset="0"/>
                        </a:rPr>
                        <a:t>Simple designed scaffold</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Y</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1077552"/>
                  </a:ext>
                </a:extLst>
              </a:tr>
              <a:tr h="161982">
                <a:tc>
                  <a:txBody>
                    <a:bodyPr/>
                    <a:lstStyle/>
                    <a:p>
                      <a:pPr algn="l" fontAlgn="ctr"/>
                      <a:r>
                        <a:rPr lang="en-GB" sz="1000" b="0" i="0" u="none" strike="noStrike">
                          <a:solidFill>
                            <a:srgbClr val="111111"/>
                          </a:solidFill>
                          <a:effectLst/>
                          <a:latin typeface="Calibri" panose="020F0502020204030204" pitchFamily="34" charset="0"/>
                        </a:rPr>
                        <a:t>Temporary roofs</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N </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685104"/>
                  </a:ext>
                </a:extLst>
              </a:tr>
              <a:tr h="161982">
                <a:tc gridSpan="2">
                  <a:txBody>
                    <a:bodyPr/>
                    <a:lstStyle/>
                    <a:p>
                      <a:pPr algn="l" fontAlgn="ctr"/>
                      <a:r>
                        <a:rPr lang="en-US" sz="1000" b="1" i="0" u="none" strike="noStrike" dirty="0">
                          <a:solidFill>
                            <a:srgbClr val="111111"/>
                          </a:solidFill>
                          <a:effectLst/>
                          <a:latin typeface="Calibri" panose="020F0502020204030204" pitchFamily="34" charset="0"/>
                        </a:rPr>
                        <a:t>Complex and/or potentially high risk temporary works</a:t>
                      </a:r>
                    </a:p>
                  </a:txBody>
                  <a:tcPr marL="49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1200" b="1" i="0" u="none" strike="noStrike">
                        <a:solidFill>
                          <a:srgbClr val="111111"/>
                        </a:solidFill>
                        <a:effectLst/>
                        <a:latin typeface="Calibri" panose="020F0502020204030204" pitchFamily="34" charset="0"/>
                      </a:endParaRPr>
                    </a:p>
                  </a:txBody>
                  <a:tcPr marL="5817" marR="5817" marT="5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29573918"/>
                  </a:ext>
                </a:extLst>
              </a:tr>
              <a:tr h="161982">
                <a:tc>
                  <a:txBody>
                    <a:bodyPr/>
                    <a:lstStyle/>
                    <a:p>
                      <a:pPr algn="l" fontAlgn="ctr"/>
                      <a:r>
                        <a:rPr lang="en-US" sz="1000" b="0" i="0" u="none" strike="noStrike">
                          <a:solidFill>
                            <a:srgbClr val="111111"/>
                          </a:solidFill>
                          <a:effectLst/>
                          <a:latin typeface="Calibri" panose="020F0502020204030204" pitchFamily="34" charset="0"/>
                        </a:rPr>
                        <a:t>Falsework and formwork over 3m high</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0943620"/>
                  </a:ext>
                </a:extLst>
              </a:tr>
              <a:tr h="169787">
                <a:tc>
                  <a:txBody>
                    <a:bodyPr/>
                    <a:lstStyle/>
                    <a:p>
                      <a:pPr algn="l" fontAlgn="ctr"/>
                      <a:r>
                        <a:rPr lang="en-US" sz="1000" b="0" i="0" u="none" strike="noStrike" dirty="0">
                          <a:solidFill>
                            <a:srgbClr val="111111"/>
                          </a:solidFill>
                          <a:effectLst/>
                          <a:latin typeface="Calibri" panose="020F0502020204030204" pitchFamily="34" charset="0"/>
                        </a:rPr>
                        <a:t>Trenchless construction, including headings, thrust bores, mini tunnels</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488598"/>
                  </a:ext>
                </a:extLst>
              </a:tr>
              <a:tr h="161982">
                <a:tc>
                  <a:txBody>
                    <a:bodyPr/>
                    <a:lstStyle/>
                    <a:p>
                      <a:pPr algn="l" fontAlgn="ctr"/>
                      <a:r>
                        <a:rPr lang="en-US" sz="1000" b="0" i="0" u="none" strike="noStrike">
                          <a:solidFill>
                            <a:srgbClr val="111111"/>
                          </a:solidFill>
                          <a:effectLst/>
                          <a:latin typeface="Calibri" panose="020F0502020204030204" pitchFamily="34" charset="0"/>
                        </a:rPr>
                        <a:t>Working platforms for cranes and piling rigs</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514705"/>
                  </a:ext>
                </a:extLst>
              </a:tr>
              <a:tr h="161982">
                <a:tc>
                  <a:txBody>
                    <a:bodyPr/>
                    <a:lstStyle/>
                    <a:p>
                      <a:pPr algn="l" fontAlgn="ctr"/>
                      <a:r>
                        <a:rPr lang="en-GB" sz="1000" b="0" i="0" u="none" strike="noStrike">
                          <a:solidFill>
                            <a:srgbClr val="111111"/>
                          </a:solidFill>
                          <a:effectLst/>
                          <a:latin typeface="Calibri" panose="020F0502020204030204" pitchFamily="34" charset="0"/>
                        </a:rPr>
                        <a:t>Tower crane bases</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178066"/>
                  </a:ext>
                </a:extLst>
              </a:tr>
              <a:tr h="161982">
                <a:tc>
                  <a:txBody>
                    <a:bodyPr/>
                    <a:lstStyle/>
                    <a:p>
                      <a:pPr algn="l" fontAlgn="ctr"/>
                      <a:r>
                        <a:rPr lang="en-GB" sz="1000" b="0" i="0" u="none" strike="noStrike">
                          <a:solidFill>
                            <a:srgbClr val="111111"/>
                          </a:solidFill>
                          <a:effectLst/>
                          <a:latin typeface="Calibri" panose="020F0502020204030204" pitchFamily="34" charset="0"/>
                        </a:rPr>
                        <a:t>Façade retention schemes</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564368"/>
                  </a:ext>
                </a:extLst>
              </a:tr>
              <a:tr h="161982">
                <a:tc>
                  <a:txBody>
                    <a:bodyPr/>
                    <a:lstStyle/>
                    <a:p>
                      <a:pPr algn="l" fontAlgn="ctr"/>
                      <a:r>
                        <a:rPr lang="en-GB" sz="1000" b="0" i="0" u="none" strike="noStrike">
                          <a:solidFill>
                            <a:srgbClr val="111111"/>
                          </a:solidFill>
                          <a:effectLst/>
                          <a:latin typeface="Calibri" panose="020F0502020204030204" pitchFamily="34" charset="0"/>
                        </a:rPr>
                        <a:t>Flying and raking shores</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3858731"/>
                  </a:ext>
                </a:extLst>
              </a:tr>
              <a:tr h="169787">
                <a:tc>
                  <a:txBody>
                    <a:bodyPr/>
                    <a:lstStyle/>
                    <a:p>
                      <a:pPr algn="l" fontAlgn="ctr"/>
                      <a:r>
                        <a:rPr lang="en-US" sz="1000" b="0" i="0" u="none" strike="noStrike">
                          <a:solidFill>
                            <a:srgbClr val="111111"/>
                          </a:solidFill>
                          <a:effectLst/>
                          <a:latin typeface="Calibri" panose="020F0502020204030204" pitchFamily="34" charset="0"/>
                        </a:rPr>
                        <a:t>Complex propping schemes – multiple props and multiple levels</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529109"/>
                  </a:ext>
                </a:extLst>
              </a:tr>
              <a:tr h="169787">
                <a:tc>
                  <a:txBody>
                    <a:bodyPr/>
                    <a:lstStyle/>
                    <a:p>
                      <a:pPr algn="l" fontAlgn="ctr"/>
                      <a:r>
                        <a:rPr lang="en-US" sz="1000" b="0" i="0" u="none" strike="noStrike" dirty="0">
                          <a:solidFill>
                            <a:srgbClr val="111111"/>
                          </a:solidFill>
                          <a:effectLst/>
                          <a:latin typeface="Calibri" panose="020F0502020204030204" pitchFamily="34" charset="0"/>
                        </a:rPr>
                        <a:t>Needling of structures greater than 2 </a:t>
                      </a:r>
                      <a:r>
                        <a:rPr lang="en-US" sz="1000" b="0" i="0" u="none" strike="noStrike" dirty="0" err="1">
                          <a:solidFill>
                            <a:srgbClr val="111111"/>
                          </a:solidFill>
                          <a:effectLst/>
                          <a:latin typeface="Calibri" panose="020F0502020204030204" pitchFamily="34" charset="0"/>
                        </a:rPr>
                        <a:t>storeys</a:t>
                      </a:r>
                      <a:r>
                        <a:rPr lang="en-US" sz="1000" b="0" i="0" u="none" strike="noStrike" dirty="0">
                          <a:solidFill>
                            <a:srgbClr val="111111"/>
                          </a:solidFill>
                          <a:effectLst/>
                          <a:latin typeface="Calibri" panose="020F0502020204030204" pitchFamily="34" charset="0"/>
                        </a:rPr>
                        <a:t> high</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594515"/>
                  </a:ext>
                </a:extLst>
              </a:tr>
              <a:tr h="169787">
                <a:tc>
                  <a:txBody>
                    <a:bodyPr/>
                    <a:lstStyle/>
                    <a:p>
                      <a:pPr algn="l" fontAlgn="ctr"/>
                      <a:r>
                        <a:rPr lang="en-US" sz="1000" b="0" i="0" u="none" strike="noStrike" dirty="0">
                          <a:solidFill>
                            <a:srgbClr val="111111"/>
                          </a:solidFill>
                          <a:effectLst/>
                          <a:latin typeface="Calibri" panose="020F0502020204030204" pitchFamily="34" charset="0"/>
                        </a:rPr>
                        <a:t>Ground support schemes greater than 3m deep</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553338"/>
                  </a:ext>
                </a:extLst>
              </a:tr>
              <a:tr h="161982">
                <a:tc>
                  <a:txBody>
                    <a:bodyPr/>
                    <a:lstStyle/>
                    <a:p>
                      <a:pPr algn="l" fontAlgn="ctr"/>
                      <a:r>
                        <a:rPr lang="en-GB" sz="1000" b="0" i="0" u="none" strike="noStrike" dirty="0">
                          <a:solidFill>
                            <a:srgbClr val="111111"/>
                          </a:solidFill>
                          <a:effectLst/>
                          <a:latin typeface="Calibri" panose="020F0502020204030204" pitchFamily="34" charset="0"/>
                        </a:rPr>
                        <a:t>Complex designed scaffold</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5123269"/>
                  </a:ext>
                </a:extLst>
              </a:tr>
              <a:tr h="161982">
                <a:tc>
                  <a:txBody>
                    <a:bodyPr/>
                    <a:lstStyle/>
                    <a:p>
                      <a:pPr algn="l" fontAlgn="ctr"/>
                      <a:r>
                        <a:rPr lang="en-GB" sz="1000" b="0" i="0" u="none" strike="noStrike">
                          <a:solidFill>
                            <a:srgbClr val="111111"/>
                          </a:solidFill>
                          <a:effectLst/>
                          <a:latin typeface="Calibri" panose="020F0502020204030204" pitchFamily="34" charset="0"/>
                        </a:rPr>
                        <a:t>Cofferdams</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907511"/>
                  </a:ext>
                </a:extLst>
              </a:tr>
              <a:tr h="161982">
                <a:tc>
                  <a:txBody>
                    <a:bodyPr/>
                    <a:lstStyle/>
                    <a:p>
                      <a:pPr algn="l" fontAlgn="ctr"/>
                      <a:r>
                        <a:rPr lang="en-GB" sz="1000" b="0" i="0" u="none" strike="noStrike">
                          <a:solidFill>
                            <a:srgbClr val="111111"/>
                          </a:solidFill>
                          <a:effectLst/>
                          <a:latin typeface="Calibri" panose="020F0502020204030204" pitchFamily="34" charset="0"/>
                        </a:rPr>
                        <a:t>Bridge erection schemes</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62968"/>
                  </a:ext>
                </a:extLst>
              </a:tr>
              <a:tr h="161982">
                <a:tc>
                  <a:txBody>
                    <a:bodyPr/>
                    <a:lstStyle/>
                    <a:p>
                      <a:pPr algn="l" fontAlgn="ctr"/>
                      <a:r>
                        <a:rPr lang="en-GB" sz="1000" b="0" i="0" u="none" strike="noStrike" dirty="0">
                          <a:solidFill>
                            <a:srgbClr val="111111"/>
                          </a:solidFill>
                          <a:effectLst/>
                          <a:latin typeface="Calibri" panose="020F0502020204030204" pitchFamily="34" charset="0"/>
                        </a:rPr>
                        <a:t>Jacking schemes</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4878223"/>
                  </a:ext>
                </a:extLst>
              </a:tr>
              <a:tr h="169787">
                <a:tc>
                  <a:txBody>
                    <a:bodyPr/>
                    <a:lstStyle/>
                    <a:p>
                      <a:pPr algn="l" fontAlgn="ctr"/>
                      <a:r>
                        <a:rPr lang="en-US" sz="1000" b="0" i="0" u="none" strike="noStrike" dirty="0">
                          <a:solidFill>
                            <a:srgbClr val="111111"/>
                          </a:solidFill>
                          <a:effectLst/>
                          <a:latin typeface="Calibri" panose="020F0502020204030204" pitchFamily="34" charset="0"/>
                        </a:rPr>
                        <a:t>Complex structural steelwork and precast concrete erection schemes</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122394"/>
                  </a:ext>
                </a:extLst>
              </a:tr>
              <a:tr h="161982">
                <a:tc>
                  <a:txBody>
                    <a:bodyPr/>
                    <a:lstStyle/>
                    <a:p>
                      <a:pPr algn="l" fontAlgn="ctr"/>
                      <a:r>
                        <a:rPr lang="en-US" sz="1000" b="0" i="0" u="none" strike="noStrike" dirty="0">
                          <a:solidFill>
                            <a:srgbClr val="111111"/>
                          </a:solidFill>
                          <a:effectLst/>
                          <a:latin typeface="Calibri" panose="020F0502020204030204" pitchFamily="34" charset="0"/>
                        </a:rPr>
                        <a:t>Hoarding and fencing over 3m high</a:t>
                      </a:r>
                    </a:p>
                  </a:txBody>
                  <a:tcPr marL="59782" marR="4982" marT="49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000" b="0" i="0" u="none" strike="noStrike" dirty="0">
                          <a:solidFill>
                            <a:srgbClr val="000000"/>
                          </a:solidFill>
                          <a:effectLst/>
                          <a:latin typeface="Calibri" panose="020F0502020204030204" pitchFamily="34" charset="0"/>
                        </a:rPr>
                        <a:t> N</a:t>
                      </a:r>
                    </a:p>
                  </a:txBody>
                  <a:tcPr marL="4982" marR="4982" marT="49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099914"/>
                  </a:ext>
                </a:extLst>
              </a:tr>
            </a:tbl>
          </a:graphicData>
        </a:graphic>
      </p:graphicFrame>
    </p:spTree>
    <p:extLst>
      <p:ext uri="{BB962C8B-B14F-4D97-AF65-F5344CB8AC3E}">
        <p14:creationId xmlns:p14="http://schemas.microsoft.com/office/powerpoint/2010/main" val="137467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2E8B-DF04-4C56-B59F-6D5929E3EC09}"/>
              </a:ext>
            </a:extLst>
          </p:cNvPr>
          <p:cNvSpPr>
            <a:spLocks noGrp="1"/>
          </p:cNvSpPr>
          <p:nvPr>
            <p:ph type="title"/>
          </p:nvPr>
        </p:nvSpPr>
        <p:spPr>
          <a:xfrm>
            <a:off x="137652" y="152146"/>
            <a:ext cx="3772385" cy="491613"/>
          </a:xfrm>
        </p:spPr>
        <p:txBody>
          <a:bodyPr/>
          <a:lstStyle/>
          <a:p>
            <a:r>
              <a:rPr lang="en-US" sz="1600" b="1" dirty="0">
                <a:solidFill>
                  <a:schemeClr val="bg1"/>
                </a:solidFill>
                <a:latin typeface="Century Gothic" panose="020B0502020202020204" pitchFamily="34" charset="0"/>
                <a:ea typeface="+mn-ea"/>
                <a:cs typeface="+mn-cs"/>
              </a:rPr>
              <a:t>List of applications and consents</a:t>
            </a:r>
            <a:endParaRPr lang="en-GB" sz="1600" b="1" dirty="0">
              <a:solidFill>
                <a:schemeClr val="bg1"/>
              </a:solidFill>
              <a:latin typeface="Century Gothic" panose="020B0502020202020204" pitchFamily="34" charset="0"/>
              <a:ea typeface="+mn-ea"/>
              <a:cs typeface="+mn-cs"/>
            </a:endParaRPr>
          </a:p>
        </p:txBody>
      </p:sp>
      <p:graphicFrame>
        <p:nvGraphicFramePr>
          <p:cNvPr id="3" name="Table 3">
            <a:extLst>
              <a:ext uri="{FF2B5EF4-FFF2-40B4-BE49-F238E27FC236}">
                <a16:creationId xmlns:a16="http://schemas.microsoft.com/office/drawing/2014/main" id="{1C5F02E6-A4CB-47A7-8A8E-B526D6755B82}"/>
              </a:ext>
            </a:extLst>
          </p:cNvPr>
          <p:cNvGraphicFramePr>
            <a:graphicFrameLocks noGrp="1"/>
          </p:cNvGraphicFramePr>
          <p:nvPr>
            <p:extLst>
              <p:ext uri="{D42A27DB-BD31-4B8C-83A1-F6EECF244321}">
                <p14:modId xmlns:p14="http://schemas.microsoft.com/office/powerpoint/2010/main" val="3134390552"/>
              </p:ext>
            </p:extLst>
          </p:nvPr>
        </p:nvGraphicFramePr>
        <p:xfrm>
          <a:off x="241619" y="957137"/>
          <a:ext cx="9741441" cy="4672341"/>
        </p:xfrm>
        <a:graphic>
          <a:graphicData uri="http://schemas.openxmlformats.org/drawingml/2006/table">
            <a:tbl>
              <a:tblPr firstRow="1" bandRow="1">
                <a:tableStyleId>{5940675A-B579-460E-94D1-54222C63F5DA}</a:tableStyleId>
              </a:tblPr>
              <a:tblGrid>
                <a:gridCol w="5259957">
                  <a:extLst>
                    <a:ext uri="{9D8B030D-6E8A-4147-A177-3AD203B41FA5}">
                      <a16:colId xmlns:a16="http://schemas.microsoft.com/office/drawing/2014/main" val="1934599467"/>
                    </a:ext>
                  </a:extLst>
                </a:gridCol>
                <a:gridCol w="2240742">
                  <a:extLst>
                    <a:ext uri="{9D8B030D-6E8A-4147-A177-3AD203B41FA5}">
                      <a16:colId xmlns:a16="http://schemas.microsoft.com/office/drawing/2014/main" val="428414427"/>
                    </a:ext>
                  </a:extLst>
                </a:gridCol>
                <a:gridCol w="2240742">
                  <a:extLst>
                    <a:ext uri="{9D8B030D-6E8A-4147-A177-3AD203B41FA5}">
                      <a16:colId xmlns:a16="http://schemas.microsoft.com/office/drawing/2014/main" val="3291793669"/>
                    </a:ext>
                  </a:extLst>
                </a:gridCol>
              </a:tblGrid>
              <a:tr h="339332">
                <a:tc>
                  <a:txBody>
                    <a:bodyPr/>
                    <a:lstStyle/>
                    <a:p>
                      <a:endParaRPr lang="en-GB" sz="1700" dirty="0"/>
                    </a:p>
                  </a:txBody>
                  <a:tcPr marL="78307" marR="78307" marT="39154" marB="39154"/>
                </a:tc>
                <a:tc>
                  <a:txBody>
                    <a:bodyPr/>
                    <a:lstStyle/>
                    <a:p>
                      <a:r>
                        <a:rPr lang="en-US" sz="1700" dirty="0"/>
                        <a:t>Yes/No</a:t>
                      </a:r>
                      <a:endParaRPr lang="en-GB" sz="1700" dirty="0"/>
                    </a:p>
                  </a:txBody>
                  <a:tcPr marL="78307" marR="78307" marT="39154" marB="39154"/>
                </a:tc>
                <a:tc>
                  <a:txBody>
                    <a:bodyPr/>
                    <a:lstStyle/>
                    <a:p>
                      <a:r>
                        <a:rPr lang="en-US" sz="1700" dirty="0"/>
                        <a:t>Reason</a:t>
                      </a:r>
                      <a:endParaRPr lang="en-GB" sz="1700" dirty="0"/>
                    </a:p>
                  </a:txBody>
                  <a:tcPr marL="78307" marR="78307" marT="39154" marB="39154"/>
                </a:tc>
                <a:extLst>
                  <a:ext uri="{0D108BD9-81ED-4DB2-BD59-A6C34878D82A}">
                    <a16:rowId xmlns:a16="http://schemas.microsoft.com/office/drawing/2014/main" val="1340226257"/>
                  </a:ext>
                </a:extLst>
              </a:tr>
              <a:tr h="339332">
                <a:tc>
                  <a:txBody>
                    <a:bodyPr/>
                    <a:lstStyle/>
                    <a:p>
                      <a:r>
                        <a:rPr lang="en-US" sz="1700" dirty="0"/>
                        <a:t>Section 278</a:t>
                      </a:r>
                      <a:endParaRPr lang="en-GB" sz="1700" dirty="0"/>
                    </a:p>
                  </a:txBody>
                  <a:tcPr marL="78307" marR="78307" marT="39154" marB="39154"/>
                </a:tc>
                <a:tc>
                  <a:txBody>
                    <a:bodyPr/>
                    <a:lstStyle/>
                    <a:p>
                      <a:r>
                        <a:rPr lang="en-GB" sz="1700" dirty="0"/>
                        <a:t>No</a:t>
                      </a:r>
                    </a:p>
                  </a:txBody>
                  <a:tcPr marL="78307" marR="78307" marT="39154" marB="39154"/>
                </a:tc>
                <a:tc>
                  <a:txBody>
                    <a:bodyPr/>
                    <a:lstStyle/>
                    <a:p>
                      <a:endParaRPr lang="en-GB" sz="1700" dirty="0"/>
                    </a:p>
                  </a:txBody>
                  <a:tcPr marL="78307" marR="78307" marT="39154" marB="39154"/>
                </a:tc>
                <a:extLst>
                  <a:ext uri="{0D108BD9-81ED-4DB2-BD59-A6C34878D82A}">
                    <a16:rowId xmlns:a16="http://schemas.microsoft.com/office/drawing/2014/main" val="3481871518"/>
                  </a:ext>
                </a:extLst>
              </a:tr>
              <a:tr h="339332">
                <a:tc>
                  <a:txBody>
                    <a:bodyPr/>
                    <a:lstStyle/>
                    <a:p>
                      <a:r>
                        <a:rPr lang="en-US" sz="1700" dirty="0"/>
                        <a:t>Section 38</a:t>
                      </a:r>
                      <a:endParaRPr lang="en-GB" sz="1700" dirty="0"/>
                    </a:p>
                  </a:txBody>
                  <a:tcPr marL="78307" marR="78307" marT="39154" marB="39154"/>
                </a:tc>
                <a:tc>
                  <a:txBody>
                    <a:bodyPr/>
                    <a:lstStyle/>
                    <a:p>
                      <a:r>
                        <a:rPr lang="en-GB" sz="1700" dirty="0"/>
                        <a:t>No</a:t>
                      </a:r>
                    </a:p>
                  </a:txBody>
                  <a:tcPr marL="78307" marR="78307" marT="39154" marB="39154"/>
                </a:tc>
                <a:tc>
                  <a:txBody>
                    <a:bodyPr/>
                    <a:lstStyle/>
                    <a:p>
                      <a:endParaRPr lang="en-GB" sz="1700" dirty="0"/>
                    </a:p>
                  </a:txBody>
                  <a:tcPr marL="78307" marR="78307" marT="39154" marB="39154"/>
                </a:tc>
                <a:extLst>
                  <a:ext uri="{0D108BD9-81ED-4DB2-BD59-A6C34878D82A}">
                    <a16:rowId xmlns:a16="http://schemas.microsoft.com/office/drawing/2014/main" val="3832947657"/>
                  </a:ext>
                </a:extLst>
              </a:tr>
              <a:tr h="600357">
                <a:tc>
                  <a:txBody>
                    <a:bodyPr/>
                    <a:lstStyle/>
                    <a:p>
                      <a:r>
                        <a:rPr lang="en-US" sz="1700" dirty="0"/>
                        <a:t>Application for a permit to occupy the road in connection with building work</a:t>
                      </a:r>
                      <a:endParaRPr lang="en-GB" sz="1700" dirty="0"/>
                    </a:p>
                  </a:txBody>
                  <a:tcPr marL="78307" marR="78307" marT="39154" marB="39154"/>
                </a:tc>
                <a:tc>
                  <a:txBody>
                    <a:bodyPr/>
                    <a:lstStyle/>
                    <a:p>
                      <a:r>
                        <a:rPr lang="en-GB" sz="1700" dirty="0"/>
                        <a:t>No</a:t>
                      </a:r>
                    </a:p>
                  </a:txBody>
                  <a:tcPr marL="78307" marR="78307" marT="39154" marB="39154"/>
                </a:tc>
                <a:tc>
                  <a:txBody>
                    <a:bodyPr/>
                    <a:lstStyle/>
                    <a:p>
                      <a:endParaRPr lang="en-GB" sz="1700" dirty="0"/>
                    </a:p>
                  </a:txBody>
                  <a:tcPr marL="78307" marR="78307" marT="39154" marB="39154"/>
                </a:tc>
                <a:extLst>
                  <a:ext uri="{0D108BD9-81ED-4DB2-BD59-A6C34878D82A}">
                    <a16:rowId xmlns:a16="http://schemas.microsoft.com/office/drawing/2014/main" val="619386434"/>
                  </a:ext>
                </a:extLst>
              </a:tr>
              <a:tr h="339332">
                <a:tc>
                  <a:txBody>
                    <a:bodyPr/>
                    <a:lstStyle/>
                    <a:p>
                      <a:r>
                        <a:rPr lang="en-US" sz="1700" dirty="0"/>
                        <a:t>Application to temporarily close a road</a:t>
                      </a:r>
                      <a:endParaRPr lang="en-GB" sz="1700" dirty="0"/>
                    </a:p>
                  </a:txBody>
                  <a:tcPr marL="78307" marR="78307" marT="39154" marB="39154"/>
                </a:tc>
                <a:tc>
                  <a:txBody>
                    <a:bodyPr/>
                    <a:lstStyle/>
                    <a:p>
                      <a:r>
                        <a:rPr lang="en-GB" sz="1700" dirty="0"/>
                        <a:t>No</a:t>
                      </a:r>
                    </a:p>
                  </a:txBody>
                  <a:tcPr marL="78307" marR="78307" marT="39154" marB="39154"/>
                </a:tc>
                <a:tc>
                  <a:txBody>
                    <a:bodyPr/>
                    <a:lstStyle/>
                    <a:p>
                      <a:endParaRPr lang="en-GB" sz="1700" dirty="0"/>
                    </a:p>
                  </a:txBody>
                  <a:tcPr marL="78307" marR="78307" marT="39154" marB="39154"/>
                </a:tc>
                <a:extLst>
                  <a:ext uri="{0D108BD9-81ED-4DB2-BD59-A6C34878D82A}">
                    <a16:rowId xmlns:a16="http://schemas.microsoft.com/office/drawing/2014/main" val="3097616322"/>
                  </a:ext>
                </a:extLst>
              </a:tr>
              <a:tr h="339332">
                <a:tc>
                  <a:txBody>
                    <a:bodyPr/>
                    <a:lstStyle/>
                    <a:p>
                      <a:r>
                        <a:rPr lang="en-US" sz="1700" dirty="0"/>
                        <a:t>Application to place portable traffic lights on the road</a:t>
                      </a:r>
                      <a:endParaRPr lang="en-GB" sz="1700" dirty="0"/>
                    </a:p>
                  </a:txBody>
                  <a:tcPr marL="78307" marR="78307" marT="39154" marB="39154"/>
                </a:tc>
                <a:tc>
                  <a:txBody>
                    <a:bodyPr/>
                    <a:lstStyle/>
                    <a:p>
                      <a:r>
                        <a:rPr lang="en-GB" sz="1700" dirty="0"/>
                        <a:t>No</a:t>
                      </a:r>
                    </a:p>
                  </a:txBody>
                  <a:tcPr marL="78307" marR="78307" marT="39154" marB="39154"/>
                </a:tc>
                <a:tc>
                  <a:txBody>
                    <a:bodyPr/>
                    <a:lstStyle/>
                    <a:p>
                      <a:endParaRPr lang="en-GB" sz="1700" dirty="0"/>
                    </a:p>
                  </a:txBody>
                  <a:tcPr marL="78307" marR="78307" marT="39154" marB="39154"/>
                </a:tc>
                <a:extLst>
                  <a:ext uri="{0D108BD9-81ED-4DB2-BD59-A6C34878D82A}">
                    <a16:rowId xmlns:a16="http://schemas.microsoft.com/office/drawing/2014/main" val="458772801"/>
                  </a:ext>
                </a:extLst>
              </a:tr>
              <a:tr h="339332">
                <a:tc>
                  <a:txBody>
                    <a:bodyPr/>
                    <a:lstStyle/>
                    <a:p>
                      <a:r>
                        <a:rPr lang="en-US" sz="1700" dirty="0"/>
                        <a:t>Hoarding </a:t>
                      </a:r>
                      <a:r>
                        <a:rPr lang="en-US" sz="1700" dirty="0" err="1"/>
                        <a:t>licence</a:t>
                      </a:r>
                      <a:endParaRPr lang="en-GB" sz="1700" dirty="0"/>
                    </a:p>
                  </a:txBody>
                  <a:tcPr marL="78307" marR="78307" marT="39154" marB="39154"/>
                </a:tc>
                <a:tc>
                  <a:txBody>
                    <a:bodyPr/>
                    <a:lstStyle/>
                    <a:p>
                      <a:r>
                        <a:rPr lang="en-GB" sz="1700" dirty="0"/>
                        <a:t>No</a:t>
                      </a:r>
                    </a:p>
                  </a:txBody>
                  <a:tcPr marL="78307" marR="78307" marT="39154" marB="39154"/>
                </a:tc>
                <a:tc>
                  <a:txBody>
                    <a:bodyPr/>
                    <a:lstStyle/>
                    <a:p>
                      <a:endParaRPr lang="en-GB" sz="1700" dirty="0"/>
                    </a:p>
                  </a:txBody>
                  <a:tcPr marL="78307" marR="78307" marT="39154" marB="39154"/>
                </a:tc>
                <a:extLst>
                  <a:ext uri="{0D108BD9-81ED-4DB2-BD59-A6C34878D82A}">
                    <a16:rowId xmlns:a16="http://schemas.microsoft.com/office/drawing/2014/main" val="154602708"/>
                  </a:ext>
                </a:extLst>
              </a:tr>
              <a:tr h="339332">
                <a:tc>
                  <a:txBody>
                    <a:bodyPr/>
                    <a:lstStyle/>
                    <a:p>
                      <a:r>
                        <a:rPr lang="en-US" sz="1700" dirty="0"/>
                        <a:t>Skip </a:t>
                      </a:r>
                      <a:r>
                        <a:rPr lang="en-US" sz="1700" dirty="0" err="1"/>
                        <a:t>licence</a:t>
                      </a:r>
                      <a:endParaRPr lang="en-GB" sz="1700" dirty="0"/>
                    </a:p>
                  </a:txBody>
                  <a:tcPr marL="78307" marR="78307" marT="39154" marB="39154"/>
                </a:tc>
                <a:tc>
                  <a:txBody>
                    <a:bodyPr/>
                    <a:lstStyle/>
                    <a:p>
                      <a:r>
                        <a:rPr lang="en-GB" sz="1700" dirty="0"/>
                        <a:t>No</a:t>
                      </a:r>
                    </a:p>
                  </a:txBody>
                  <a:tcPr marL="78307" marR="78307" marT="39154" marB="39154"/>
                </a:tc>
                <a:tc>
                  <a:txBody>
                    <a:bodyPr/>
                    <a:lstStyle/>
                    <a:p>
                      <a:endParaRPr lang="en-GB" sz="1700" dirty="0"/>
                    </a:p>
                  </a:txBody>
                  <a:tcPr marL="78307" marR="78307" marT="39154" marB="39154"/>
                </a:tc>
                <a:extLst>
                  <a:ext uri="{0D108BD9-81ED-4DB2-BD59-A6C34878D82A}">
                    <a16:rowId xmlns:a16="http://schemas.microsoft.com/office/drawing/2014/main" val="828953115"/>
                  </a:ext>
                </a:extLst>
              </a:tr>
              <a:tr h="339332">
                <a:tc>
                  <a:txBody>
                    <a:bodyPr/>
                    <a:lstStyle/>
                    <a:p>
                      <a:r>
                        <a:rPr lang="en-US" sz="1700" dirty="0"/>
                        <a:t>Crane oversailing </a:t>
                      </a:r>
                      <a:r>
                        <a:rPr lang="en-US" sz="1700" dirty="0" err="1"/>
                        <a:t>licence</a:t>
                      </a:r>
                      <a:endParaRPr lang="en-GB" sz="1700" dirty="0"/>
                    </a:p>
                  </a:txBody>
                  <a:tcPr marL="78307" marR="78307" marT="39154" marB="39154"/>
                </a:tc>
                <a:tc>
                  <a:txBody>
                    <a:bodyPr/>
                    <a:lstStyle/>
                    <a:p>
                      <a:r>
                        <a:rPr lang="en-GB" sz="1700" dirty="0"/>
                        <a:t>No</a:t>
                      </a:r>
                    </a:p>
                  </a:txBody>
                  <a:tcPr marL="78307" marR="78307" marT="39154" marB="39154"/>
                </a:tc>
                <a:tc>
                  <a:txBody>
                    <a:bodyPr/>
                    <a:lstStyle/>
                    <a:p>
                      <a:endParaRPr lang="en-GB" sz="1700" dirty="0"/>
                    </a:p>
                  </a:txBody>
                  <a:tcPr marL="78307" marR="78307" marT="39154" marB="39154"/>
                </a:tc>
                <a:extLst>
                  <a:ext uri="{0D108BD9-81ED-4DB2-BD59-A6C34878D82A}">
                    <a16:rowId xmlns:a16="http://schemas.microsoft.com/office/drawing/2014/main" val="2697967570"/>
                  </a:ext>
                </a:extLst>
              </a:tr>
              <a:tr h="339332">
                <a:tc>
                  <a:txBody>
                    <a:bodyPr/>
                    <a:lstStyle/>
                    <a:p>
                      <a:r>
                        <a:rPr lang="en-US" sz="1700" dirty="0"/>
                        <a:t>Permissions from adjoining owners</a:t>
                      </a:r>
                      <a:endParaRPr lang="en-GB" sz="1700" dirty="0"/>
                    </a:p>
                  </a:txBody>
                  <a:tcPr marL="78307" marR="78307" marT="39154" marB="39154"/>
                </a:tc>
                <a:tc>
                  <a:txBody>
                    <a:bodyPr/>
                    <a:lstStyle/>
                    <a:p>
                      <a:r>
                        <a:rPr lang="en-GB" sz="1700" dirty="0"/>
                        <a:t>No</a:t>
                      </a:r>
                    </a:p>
                  </a:txBody>
                  <a:tcPr marL="78307" marR="78307" marT="39154" marB="39154"/>
                </a:tc>
                <a:tc>
                  <a:txBody>
                    <a:bodyPr/>
                    <a:lstStyle/>
                    <a:p>
                      <a:endParaRPr lang="en-GB" sz="1700" dirty="0"/>
                    </a:p>
                  </a:txBody>
                  <a:tcPr marL="78307" marR="78307" marT="39154" marB="39154"/>
                </a:tc>
                <a:extLst>
                  <a:ext uri="{0D108BD9-81ED-4DB2-BD59-A6C34878D82A}">
                    <a16:rowId xmlns:a16="http://schemas.microsoft.com/office/drawing/2014/main" val="3324272212"/>
                  </a:ext>
                </a:extLst>
              </a:tr>
              <a:tr h="339332">
                <a:tc>
                  <a:txBody>
                    <a:bodyPr/>
                    <a:lstStyle/>
                    <a:p>
                      <a:r>
                        <a:rPr lang="en-US" sz="1700" dirty="0"/>
                        <a:t>Temporary Stopping Up Orders</a:t>
                      </a:r>
                      <a:endParaRPr lang="en-GB" sz="1700" dirty="0"/>
                    </a:p>
                  </a:txBody>
                  <a:tcPr marL="78307" marR="78307" marT="39154" marB="39154"/>
                </a:tc>
                <a:tc>
                  <a:txBody>
                    <a:bodyPr/>
                    <a:lstStyle/>
                    <a:p>
                      <a:r>
                        <a:rPr lang="en-GB" sz="1700" dirty="0"/>
                        <a:t>No</a:t>
                      </a:r>
                    </a:p>
                  </a:txBody>
                  <a:tcPr marL="78307" marR="78307" marT="39154" marB="39154"/>
                </a:tc>
                <a:tc>
                  <a:txBody>
                    <a:bodyPr/>
                    <a:lstStyle/>
                    <a:p>
                      <a:endParaRPr lang="en-GB" sz="1700" dirty="0"/>
                    </a:p>
                  </a:txBody>
                  <a:tcPr marL="78307" marR="78307" marT="39154" marB="39154"/>
                </a:tc>
                <a:extLst>
                  <a:ext uri="{0D108BD9-81ED-4DB2-BD59-A6C34878D82A}">
                    <a16:rowId xmlns:a16="http://schemas.microsoft.com/office/drawing/2014/main" val="3190645114"/>
                  </a:ext>
                </a:extLst>
              </a:tr>
              <a:tr h="339332">
                <a:tc>
                  <a:txBody>
                    <a:bodyPr/>
                    <a:lstStyle/>
                    <a:p>
                      <a:r>
                        <a:rPr lang="en-US" sz="1700" dirty="0"/>
                        <a:t>Parking suspensions</a:t>
                      </a:r>
                      <a:endParaRPr lang="en-GB" sz="1700" dirty="0"/>
                    </a:p>
                  </a:txBody>
                  <a:tcPr marL="78307" marR="78307" marT="39154" marB="39154"/>
                </a:tc>
                <a:tc>
                  <a:txBody>
                    <a:bodyPr/>
                    <a:lstStyle/>
                    <a:p>
                      <a:r>
                        <a:rPr lang="en-GB" sz="1700" dirty="0"/>
                        <a:t>No</a:t>
                      </a:r>
                    </a:p>
                  </a:txBody>
                  <a:tcPr marL="78307" marR="78307" marT="39154" marB="39154"/>
                </a:tc>
                <a:tc>
                  <a:txBody>
                    <a:bodyPr/>
                    <a:lstStyle/>
                    <a:p>
                      <a:endParaRPr lang="en-GB" sz="1700" dirty="0"/>
                    </a:p>
                  </a:txBody>
                  <a:tcPr marL="78307" marR="78307" marT="39154" marB="39154"/>
                </a:tc>
                <a:extLst>
                  <a:ext uri="{0D108BD9-81ED-4DB2-BD59-A6C34878D82A}">
                    <a16:rowId xmlns:a16="http://schemas.microsoft.com/office/drawing/2014/main" val="3825865837"/>
                  </a:ext>
                </a:extLst>
              </a:tr>
              <a:tr h="339332">
                <a:tc>
                  <a:txBody>
                    <a:bodyPr/>
                    <a:lstStyle/>
                    <a:p>
                      <a:endParaRPr lang="en-GB" sz="1700" dirty="0"/>
                    </a:p>
                  </a:txBody>
                  <a:tcPr marL="78307" marR="78307" marT="39154" marB="39154"/>
                </a:tc>
                <a:tc>
                  <a:txBody>
                    <a:bodyPr/>
                    <a:lstStyle/>
                    <a:p>
                      <a:endParaRPr lang="en-GB" sz="1700" dirty="0"/>
                    </a:p>
                  </a:txBody>
                  <a:tcPr marL="78307" marR="78307" marT="39154" marB="39154"/>
                </a:tc>
                <a:tc>
                  <a:txBody>
                    <a:bodyPr/>
                    <a:lstStyle/>
                    <a:p>
                      <a:endParaRPr lang="en-GB" sz="1700" dirty="0"/>
                    </a:p>
                  </a:txBody>
                  <a:tcPr marL="78307" marR="78307" marT="39154" marB="39154"/>
                </a:tc>
                <a:extLst>
                  <a:ext uri="{0D108BD9-81ED-4DB2-BD59-A6C34878D82A}">
                    <a16:rowId xmlns:a16="http://schemas.microsoft.com/office/drawing/2014/main" val="3817375822"/>
                  </a:ext>
                </a:extLst>
              </a:tr>
            </a:tbl>
          </a:graphicData>
        </a:graphic>
      </p:graphicFrame>
    </p:spTree>
    <p:extLst>
      <p:ext uri="{BB962C8B-B14F-4D97-AF65-F5344CB8AC3E}">
        <p14:creationId xmlns:p14="http://schemas.microsoft.com/office/powerpoint/2010/main" val="2849400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2E8B-DF04-4C56-B59F-6D5929E3EC09}"/>
              </a:ext>
            </a:extLst>
          </p:cNvPr>
          <p:cNvSpPr>
            <a:spLocks noGrp="1"/>
          </p:cNvSpPr>
          <p:nvPr>
            <p:ph type="title"/>
          </p:nvPr>
        </p:nvSpPr>
        <p:spPr>
          <a:xfrm>
            <a:off x="137653" y="152146"/>
            <a:ext cx="2424572" cy="491613"/>
          </a:xfrm>
        </p:spPr>
        <p:txBody>
          <a:bodyPr/>
          <a:lstStyle/>
          <a:p>
            <a:pPr algn="l"/>
            <a:r>
              <a:rPr lang="en-US" sz="1600" b="1" dirty="0">
                <a:solidFill>
                  <a:schemeClr val="bg1"/>
                </a:solidFill>
                <a:latin typeface="Century Gothic" panose="020B0502020202020204" pitchFamily="34" charset="0"/>
                <a:ea typeface="+mn-ea"/>
                <a:cs typeface="+mn-cs"/>
              </a:rPr>
              <a:t>Mitigation Measures</a:t>
            </a:r>
            <a:endParaRPr lang="en-GB" sz="1600" b="1" dirty="0">
              <a:solidFill>
                <a:schemeClr val="bg1"/>
              </a:solidFill>
              <a:latin typeface="Century Gothic" panose="020B0502020202020204" pitchFamily="34" charset="0"/>
              <a:ea typeface="+mn-ea"/>
              <a:cs typeface="+mn-cs"/>
            </a:endParaRPr>
          </a:p>
        </p:txBody>
      </p:sp>
      <p:sp>
        <p:nvSpPr>
          <p:cNvPr id="5" name="Rectangle 4">
            <a:extLst>
              <a:ext uri="{FF2B5EF4-FFF2-40B4-BE49-F238E27FC236}">
                <a16:creationId xmlns:a16="http://schemas.microsoft.com/office/drawing/2014/main" id="{C13D8C10-AC68-42BD-BE2B-1BCE197CA57E}"/>
              </a:ext>
            </a:extLst>
          </p:cNvPr>
          <p:cNvSpPr>
            <a:spLocks noChangeArrowheads="1"/>
          </p:cNvSpPr>
          <p:nvPr/>
        </p:nvSpPr>
        <p:spPr bwMode="auto">
          <a:xfrm>
            <a:off x="179653" y="31480"/>
            <a:ext cx="203668" cy="44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817" tIns="50408" rIns="100817" bIns="50408" numCol="1" anchor="ctr" anchorCtr="0" compatLnSpc="1">
            <a:prstTxWarp prst="textNoShape">
              <a:avLst/>
            </a:prstTxWarp>
            <a:spAutoFit/>
          </a:bodyPr>
          <a:lstStyle/>
          <a:p>
            <a:endParaRPr lang="en-GB" sz="2205"/>
          </a:p>
        </p:txBody>
      </p:sp>
      <p:sp>
        <p:nvSpPr>
          <p:cNvPr id="7" name="Rectangle 6">
            <a:extLst>
              <a:ext uri="{FF2B5EF4-FFF2-40B4-BE49-F238E27FC236}">
                <a16:creationId xmlns:a16="http://schemas.microsoft.com/office/drawing/2014/main" id="{7BA5AE6C-D8F8-4282-9EAA-FB43E5D77C07}"/>
              </a:ext>
            </a:extLst>
          </p:cNvPr>
          <p:cNvSpPr/>
          <p:nvPr/>
        </p:nvSpPr>
        <p:spPr>
          <a:xfrm>
            <a:off x="179652" y="919984"/>
            <a:ext cx="9953175" cy="5737404"/>
          </a:xfrm>
          <a:prstGeom prst="rect">
            <a:avLst/>
          </a:prstGeom>
        </p:spPr>
        <p:txBody>
          <a:bodyPr wrap="square">
            <a:spAutoFit/>
          </a:bodyPr>
          <a:lstStyle/>
          <a:p>
            <a:pPr defTabSz="1633164">
              <a:lnSpc>
                <a:spcPct val="150000"/>
              </a:lnSpc>
              <a:defRPr/>
            </a:pPr>
            <a:r>
              <a:rPr lang="en-GB" sz="1400" b="1" dirty="0">
                <a:latin typeface="Calibri" panose="020F0502020204030204" pitchFamily="34" charset="0"/>
                <a:cs typeface="Calibri" panose="020F0502020204030204" pitchFamily="34" charset="0"/>
              </a:rPr>
              <a:t>Mitigation Measures</a:t>
            </a:r>
          </a:p>
          <a:p>
            <a:pPr defTabSz="1633164">
              <a:lnSpc>
                <a:spcPct val="150000"/>
              </a:lnSpc>
              <a:defRPr/>
            </a:pPr>
            <a:endParaRPr lang="en-GB" sz="800" b="1" dirty="0">
              <a:latin typeface="Calibri" panose="020F0502020204030204" pitchFamily="34" charset="0"/>
              <a:cs typeface="Calibri" panose="020F0502020204030204" pitchFamily="34" charset="0"/>
            </a:endParaRPr>
          </a:p>
          <a:p>
            <a:pPr marL="315039" indent="-315039" defTabSz="1633164">
              <a:lnSpc>
                <a:spcPct val="150000"/>
              </a:lnSpc>
              <a:buFont typeface="Arial" panose="020B0604020202020204" pitchFamily="34" charset="0"/>
              <a:buChar char="•"/>
              <a:defRPr/>
            </a:pPr>
            <a:r>
              <a:rPr lang="en-US" sz="1400" dirty="0">
                <a:latin typeface="Calibri" panose="020F0502020204030204" pitchFamily="34" charset="0"/>
                <a:cs typeface="Calibri" panose="020F0502020204030204" pitchFamily="34" charset="0"/>
              </a:rPr>
              <a:t>All deliveries will be scheduled, adherence to designated routes and </a:t>
            </a:r>
            <a:r>
              <a:rPr lang="en-GB" sz="1400" dirty="0">
                <a:latin typeface="Calibri" panose="020F0502020204030204" pitchFamily="34" charset="0"/>
                <a:cs typeface="Calibri" panose="020F0502020204030204" pitchFamily="34" charset="0"/>
              </a:rPr>
              <a:t>avoid delivery during peak hours.</a:t>
            </a:r>
          </a:p>
          <a:p>
            <a:pPr marL="315039" indent="-315039" defTabSz="1633164">
              <a:lnSpc>
                <a:spcPct val="150000"/>
              </a:lnSpc>
              <a:buFont typeface="Arial" panose="020B0604020202020204" pitchFamily="34" charset="0"/>
              <a:buChar char="•"/>
              <a:defRPr/>
            </a:pPr>
            <a:r>
              <a:rPr lang="en-GB" sz="1400" dirty="0">
                <a:latin typeface="Calibri" panose="020F0502020204030204" pitchFamily="34" charset="0"/>
                <a:cs typeface="Calibri" panose="020F0502020204030204" pitchFamily="34" charset="0"/>
              </a:rPr>
              <a:t> To avoid more than one vehicle attending the site at any time, all construction vehicle drivers must confirm site arrival time at least 20 minutes prior to arrival with the site manager by phone and only approach the site once confirmation that site is clear is received. </a:t>
            </a:r>
          </a:p>
          <a:p>
            <a:pPr marL="315039" indent="-315039" defTabSz="1633164">
              <a:lnSpc>
                <a:spcPct val="150000"/>
              </a:lnSpc>
              <a:buFont typeface="Arial" panose="020B0604020202020204" pitchFamily="34" charset="0"/>
              <a:buChar char="•"/>
              <a:defRPr/>
            </a:pPr>
            <a:r>
              <a:rPr lang="en-GB" sz="1400" dirty="0">
                <a:latin typeface="Calibri" panose="020F0502020204030204" pitchFamily="34" charset="0"/>
                <a:cs typeface="Calibri" panose="020F0502020204030204" pitchFamily="34" charset="0"/>
              </a:rPr>
              <a:t>Preventing HGV movements during school drop-off and pick-up periods. </a:t>
            </a:r>
            <a:endParaRPr lang="en-US" sz="1400" dirty="0">
              <a:latin typeface="Calibri" panose="020F0502020204030204" pitchFamily="34" charset="0"/>
              <a:cs typeface="Calibri" panose="020F0502020204030204" pitchFamily="34" charset="0"/>
            </a:endParaRPr>
          </a:p>
          <a:p>
            <a:pPr marL="315039" indent="-315039" defTabSz="1633164">
              <a:lnSpc>
                <a:spcPct val="150000"/>
              </a:lnSpc>
              <a:buFont typeface="Arial" panose="020B0604020202020204" pitchFamily="34" charset="0"/>
              <a:buChar char="•"/>
              <a:defRPr/>
            </a:pPr>
            <a:r>
              <a:rPr lang="en-US" sz="1400" dirty="0">
                <a:latin typeface="Calibri" panose="020F0502020204030204" pitchFamily="34" charset="0"/>
                <a:cs typeface="Calibri" panose="020F0502020204030204" pitchFamily="34" charset="0"/>
              </a:rPr>
              <a:t>Trained and qualified traffic marshal \ Banksmen will be appointed to carry out traffic management procedures during the works.</a:t>
            </a:r>
          </a:p>
          <a:p>
            <a:pPr marL="315039" indent="-315039" defTabSz="1633164">
              <a:lnSpc>
                <a:spcPct val="150000"/>
              </a:lnSpc>
              <a:buFont typeface="Arial" panose="020B0604020202020204" pitchFamily="34" charset="0"/>
              <a:buChar char="•"/>
              <a:defRPr/>
            </a:pPr>
            <a:r>
              <a:rPr lang="en-GB" sz="1400" dirty="0">
                <a:latin typeface="Calibri" panose="020F0502020204030204" pitchFamily="34" charset="0"/>
                <a:cs typeface="Calibri" panose="020F0502020204030204" pitchFamily="34" charset="0"/>
              </a:rPr>
              <a:t> Smart procurement procedures will be used to reduce on-site costs and minimise waste, while achieving a 'right first time' delivery. </a:t>
            </a:r>
          </a:p>
          <a:p>
            <a:pPr marL="315039" indent="-315039" defTabSz="1633164">
              <a:lnSpc>
                <a:spcPct val="150000"/>
              </a:lnSpc>
              <a:buFont typeface="Arial" panose="020B0604020202020204" pitchFamily="34" charset="0"/>
              <a:buChar char="•"/>
              <a:defRPr/>
            </a:pPr>
            <a:r>
              <a:rPr lang="en-GB" sz="1400" dirty="0">
                <a:latin typeface="Calibri" panose="020F0502020204030204" pitchFamily="34" charset="0"/>
                <a:cs typeface="Calibri" panose="020F0502020204030204" pitchFamily="34" charset="0"/>
              </a:rPr>
              <a:t>Re-use of material on-site.</a:t>
            </a:r>
          </a:p>
          <a:p>
            <a:pPr marL="315039" indent="-315039" defTabSz="1633164">
              <a:lnSpc>
                <a:spcPct val="150000"/>
              </a:lnSpc>
              <a:buFont typeface="Arial" panose="020B0604020202020204" pitchFamily="34" charset="0"/>
              <a:buChar char="•"/>
              <a:defRPr/>
            </a:pPr>
            <a:r>
              <a:rPr lang="en-GB" sz="1400" dirty="0">
                <a:latin typeface="Calibri" panose="020F0502020204030204" pitchFamily="34" charset="0"/>
                <a:cs typeface="Calibri" panose="020F0502020204030204" pitchFamily="34" charset="0"/>
              </a:rPr>
              <a:t>Appropriate fencing / hoarding.</a:t>
            </a:r>
          </a:p>
          <a:p>
            <a:pPr marL="315039" indent="-315039" defTabSz="1633164">
              <a:lnSpc>
                <a:spcPct val="150000"/>
              </a:lnSpc>
              <a:buFont typeface="Arial" panose="020B0604020202020204" pitchFamily="34" charset="0"/>
              <a:buChar char="•"/>
              <a:defRPr/>
            </a:pPr>
            <a:r>
              <a:rPr lang="en-GB" sz="1400" dirty="0">
                <a:latin typeface="Calibri" panose="020F0502020204030204" pitchFamily="34" charset="0"/>
                <a:cs typeface="Calibri" panose="020F0502020204030204" pitchFamily="34" charset="0"/>
              </a:rPr>
              <a:t>Collaboration amongst other sites in the area</a:t>
            </a:r>
          </a:p>
          <a:p>
            <a:pPr marL="315039" indent="-315039" defTabSz="1633164">
              <a:lnSpc>
                <a:spcPct val="150000"/>
              </a:lnSpc>
              <a:buFont typeface="Arial" panose="020B0604020202020204" pitchFamily="34" charset="0"/>
              <a:buChar char="•"/>
              <a:defRPr/>
            </a:pPr>
            <a:r>
              <a:rPr lang="en-GB" sz="1400" dirty="0">
                <a:latin typeface="Calibri" panose="020F0502020204030204" pitchFamily="34" charset="0"/>
                <a:cs typeface="Calibri" panose="020F0502020204030204" pitchFamily="34" charset="0"/>
              </a:rPr>
              <a:t> Implement a staff travel plan</a:t>
            </a:r>
          </a:p>
          <a:p>
            <a:pPr marL="315039" indent="-315039" defTabSz="1633164">
              <a:lnSpc>
                <a:spcPct val="150000"/>
              </a:lnSpc>
              <a:buFont typeface="Arial" panose="020B0604020202020204" pitchFamily="34" charset="0"/>
              <a:buChar char="•"/>
              <a:defRPr/>
            </a:pPr>
            <a:r>
              <a:rPr lang="en-GB" sz="1400" dirty="0">
                <a:latin typeface="Calibri" panose="020F0502020204030204" pitchFamily="34" charset="0"/>
                <a:cs typeface="Calibri" panose="020F0502020204030204" pitchFamily="34" charset="0"/>
              </a:rPr>
              <a:t>Local residents / neighbours will be supplied with regular newsletters keeping them up to date with what has and will happen on site. </a:t>
            </a:r>
          </a:p>
          <a:p>
            <a:pPr marL="315039" indent="-315039" defTabSz="1633164">
              <a:lnSpc>
                <a:spcPct val="150000"/>
              </a:lnSpc>
              <a:buFont typeface="Arial" panose="020B0604020202020204" pitchFamily="34" charset="0"/>
              <a:buChar char="•"/>
              <a:defRPr/>
            </a:pPr>
            <a:endParaRPr lang="en-GB" sz="1400" dirty="0">
              <a:latin typeface="Calibri" panose="020F0502020204030204" pitchFamily="34" charset="0"/>
              <a:cs typeface="Calibri" panose="020F0502020204030204" pitchFamily="34" charset="0"/>
            </a:endParaRPr>
          </a:p>
          <a:p>
            <a:pPr marL="315039" indent="-315039" defTabSz="1633164">
              <a:lnSpc>
                <a:spcPct val="150000"/>
              </a:lnSpc>
              <a:buFont typeface="Arial" panose="020B0604020202020204" pitchFamily="34" charset="0"/>
              <a:buChar char="•"/>
              <a:defRPr/>
            </a:pPr>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3517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0" y="85535"/>
            <a:ext cx="2917786" cy="369332"/>
          </a:xfrm>
          <a:prstGeom prst="rect">
            <a:avLst/>
          </a:prstGeom>
          <a:noFill/>
          <a:ln>
            <a:noFill/>
          </a:ln>
        </p:spPr>
        <p:txBody>
          <a:bodyPr wrap="none">
            <a:spAutoFit/>
          </a:bodyPr>
          <a:lstStyle>
            <a:lvl1pPr>
              <a:defRPr sz="2900">
                <a:solidFill>
                  <a:schemeClr val="tx1"/>
                </a:solidFill>
                <a:latin typeface="Calibri" pitchFamily="34" charset="0"/>
              </a:defRPr>
            </a:lvl1pPr>
            <a:lvl2pPr marL="742950" indent="-285750">
              <a:defRPr sz="2900">
                <a:solidFill>
                  <a:schemeClr val="tx1"/>
                </a:solidFill>
                <a:latin typeface="Calibri" pitchFamily="34" charset="0"/>
              </a:defRPr>
            </a:lvl2pPr>
            <a:lvl3pPr marL="1143000" indent="-228600">
              <a:defRPr sz="2900">
                <a:solidFill>
                  <a:schemeClr val="tx1"/>
                </a:solidFill>
                <a:latin typeface="Calibri" pitchFamily="34" charset="0"/>
              </a:defRPr>
            </a:lvl3pPr>
            <a:lvl4pPr marL="1600200" indent="-228600">
              <a:defRPr sz="2900">
                <a:solidFill>
                  <a:schemeClr val="tx1"/>
                </a:solidFill>
                <a:latin typeface="Calibri" pitchFamily="34" charset="0"/>
              </a:defRPr>
            </a:lvl4pPr>
            <a:lvl5pPr marL="2057400" indent="-228600">
              <a:defRPr sz="2900">
                <a:solidFill>
                  <a:schemeClr val="tx1"/>
                </a:solidFill>
                <a:latin typeface="Calibri" pitchFamily="34" charset="0"/>
              </a:defRPr>
            </a:lvl5pPr>
            <a:lvl6pPr marL="2514600" indent="-228600" defTabSz="1481138" fontAlgn="base">
              <a:spcBef>
                <a:spcPct val="0"/>
              </a:spcBef>
              <a:spcAft>
                <a:spcPct val="0"/>
              </a:spcAft>
              <a:defRPr sz="2900">
                <a:solidFill>
                  <a:schemeClr val="tx1"/>
                </a:solidFill>
                <a:latin typeface="Calibri" pitchFamily="34" charset="0"/>
              </a:defRPr>
            </a:lvl6pPr>
            <a:lvl7pPr marL="2971800" indent="-228600" defTabSz="1481138" fontAlgn="base">
              <a:spcBef>
                <a:spcPct val="0"/>
              </a:spcBef>
              <a:spcAft>
                <a:spcPct val="0"/>
              </a:spcAft>
              <a:defRPr sz="2900">
                <a:solidFill>
                  <a:schemeClr val="tx1"/>
                </a:solidFill>
                <a:latin typeface="Calibri" pitchFamily="34" charset="0"/>
              </a:defRPr>
            </a:lvl7pPr>
            <a:lvl8pPr marL="3429000" indent="-228600" defTabSz="1481138" fontAlgn="base">
              <a:spcBef>
                <a:spcPct val="0"/>
              </a:spcBef>
              <a:spcAft>
                <a:spcPct val="0"/>
              </a:spcAft>
              <a:defRPr sz="2900">
                <a:solidFill>
                  <a:schemeClr val="tx1"/>
                </a:solidFill>
                <a:latin typeface="Calibri" pitchFamily="34" charset="0"/>
              </a:defRPr>
            </a:lvl8pPr>
            <a:lvl9pPr marL="3886200" indent="-228600" defTabSz="1481138" fontAlgn="base">
              <a:spcBef>
                <a:spcPct val="0"/>
              </a:spcBef>
              <a:spcAft>
                <a:spcPct val="0"/>
              </a:spcAft>
              <a:defRPr sz="2900">
                <a:solidFill>
                  <a:schemeClr val="tx1"/>
                </a:solidFill>
                <a:latin typeface="Calibri" pitchFamily="34" charset="0"/>
              </a:defRPr>
            </a:lvl9pPr>
          </a:lstStyle>
          <a:p>
            <a:r>
              <a:rPr lang="en-GB" altLang="en-US" sz="1800" b="1" dirty="0">
                <a:solidFill>
                  <a:schemeClr val="bg1"/>
                </a:solidFill>
                <a:latin typeface="Century Gothic" panose="020B0502020202020204" pitchFamily="34" charset="0"/>
              </a:rPr>
              <a:t>Main Site Considerations</a:t>
            </a:r>
          </a:p>
        </p:txBody>
      </p:sp>
      <p:sp>
        <p:nvSpPr>
          <p:cNvPr id="6" name="TextBox 5"/>
          <p:cNvSpPr txBox="1"/>
          <p:nvPr/>
        </p:nvSpPr>
        <p:spPr>
          <a:xfrm>
            <a:off x="5188595" y="33643"/>
            <a:ext cx="5220494" cy="6482608"/>
          </a:xfrm>
          <a:prstGeom prst="rect">
            <a:avLst/>
          </a:prstGeom>
          <a:solidFill>
            <a:schemeClr val="bg1"/>
          </a:solidFill>
        </p:spPr>
        <p:txBody>
          <a:bodyPr wrap="square">
            <a:spAutoFit/>
          </a:bodyPr>
          <a:lstStyle/>
          <a:p>
            <a:pPr marL="342900" lvl="0" indent="-342900" algn="just">
              <a:lnSpc>
                <a:spcPct val="107000"/>
              </a:lnSpc>
              <a:buFont typeface="Symbol" panose="05050102010706020507" pitchFamily="18" charset="2"/>
              <a:buChar char=""/>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100" dirty="0">
                <a:latin typeface="Arial" panose="020B0604020202020204" pitchFamily="34" charset="0"/>
                <a:ea typeface="Calibri" panose="020F0502020204030204" pitchFamily="34" charset="0"/>
                <a:cs typeface="Arial" panose="020B0604020202020204" pitchFamily="34" charset="0"/>
              </a:rPr>
              <a:t>Current use of site:  Multi Use Games Area (MUGA), Private car park &amp; communal landscaped gardens. </a:t>
            </a:r>
          </a:p>
          <a:p>
            <a:pPr marL="342900" lvl="0" indent="-342900" algn="just">
              <a:lnSpc>
                <a:spcPct val="107000"/>
              </a:lnSpc>
              <a:buFont typeface="Symbol" panose="05050102010706020507" pitchFamily="18" charset="2"/>
              <a:buChar char=""/>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The site lies adjacent to the pedestrianised continuation of </a:t>
            </a:r>
            <a:r>
              <a:rPr lang="en-GB" sz="1100" dirty="0" err="1">
                <a:effectLst/>
                <a:latin typeface="Arial" panose="020B0604020202020204" pitchFamily="34" charset="0"/>
                <a:ea typeface="Calibri" panose="020F0502020204030204" pitchFamily="34" charset="0"/>
                <a:cs typeface="Arial" panose="020B0604020202020204" pitchFamily="34" charset="0"/>
              </a:rPr>
              <a:t>Chalton</a:t>
            </a:r>
            <a:r>
              <a:rPr lang="en-GB" sz="1100" dirty="0">
                <a:effectLst/>
                <a:latin typeface="Arial" panose="020B0604020202020204" pitchFamily="34" charset="0"/>
                <a:ea typeface="Calibri" panose="020F0502020204030204" pitchFamily="34" charset="0"/>
                <a:cs typeface="Arial" panose="020B0604020202020204" pitchFamily="34" charset="0"/>
              </a:rPr>
              <a:t> Street and close to the junction with </a:t>
            </a:r>
            <a:r>
              <a:rPr lang="en-GB" sz="1100" dirty="0" err="1">
                <a:effectLst/>
                <a:latin typeface="Arial" panose="020B0604020202020204" pitchFamily="34" charset="0"/>
                <a:ea typeface="Calibri" panose="020F0502020204030204" pitchFamily="34" charset="0"/>
                <a:cs typeface="Arial" panose="020B0604020202020204" pitchFamily="34" charset="0"/>
              </a:rPr>
              <a:t>Charrington</a:t>
            </a:r>
            <a:r>
              <a:rPr lang="en-GB" sz="1100" dirty="0">
                <a:effectLst/>
                <a:latin typeface="Arial" panose="020B0604020202020204" pitchFamily="34" charset="0"/>
                <a:ea typeface="Calibri" panose="020F0502020204030204" pitchFamily="34" charset="0"/>
                <a:cs typeface="Arial" panose="020B0604020202020204" pitchFamily="34" charset="0"/>
              </a:rPr>
              <a:t> Street. Part of the site is currently accessed through the existing open space of Godwin Court, whilst the existing enclosed private car parking element of the site is accessed via the </a:t>
            </a:r>
            <a:r>
              <a:rPr lang="en-GB" sz="1100" dirty="0" err="1">
                <a:effectLst/>
                <a:latin typeface="Arial" panose="020B0604020202020204" pitchFamily="34" charset="0"/>
                <a:ea typeface="Calibri" panose="020F0502020204030204" pitchFamily="34" charset="0"/>
                <a:cs typeface="Arial" panose="020B0604020202020204" pitchFamily="34" charset="0"/>
              </a:rPr>
              <a:t>Crowndale</a:t>
            </a:r>
            <a:r>
              <a:rPr lang="en-GB" sz="1100" dirty="0">
                <a:effectLst/>
                <a:latin typeface="Arial" panose="020B0604020202020204" pitchFamily="34" charset="0"/>
                <a:ea typeface="Calibri" panose="020F0502020204030204" pitchFamily="34" charset="0"/>
                <a:cs typeface="Arial" panose="020B0604020202020204" pitchFamily="34" charset="0"/>
              </a:rPr>
              <a:t> Court access road. </a:t>
            </a:r>
          </a:p>
          <a:p>
            <a:pPr marL="342900" lvl="0" indent="-342900" algn="just">
              <a:lnSpc>
                <a:spcPct val="107000"/>
              </a:lnSpc>
              <a:buFont typeface="Symbol" panose="05050102010706020507" pitchFamily="18" charset="2"/>
              <a:buChar char=""/>
            </a:pPr>
            <a:endParaRPr lang="en-GB" sz="11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Maintaining the security of the site throughout the development by installing a robust 2.4m high timber perimeter hoarding, controlled access points during construction hours and out of hours security. </a:t>
            </a:r>
          </a:p>
          <a:p>
            <a:pPr marL="342900" lvl="0" indent="-342900" algn="just">
              <a:lnSpc>
                <a:spcPct val="107000"/>
              </a:lnSpc>
              <a:buFont typeface="Symbol" panose="05050102010706020507" pitchFamily="18" charset="2"/>
              <a:buChar char=""/>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Protection of retained existing services on and around site and issuing permit to control works in the vicinity of live services.</a:t>
            </a:r>
          </a:p>
          <a:p>
            <a:pPr marL="342900" indent="-342900" algn="just">
              <a:lnSpc>
                <a:spcPct val="107000"/>
              </a:lnSpc>
              <a:buFont typeface="Symbol" panose="05050102010706020507" pitchFamily="18" charset="2"/>
              <a:buChar char=""/>
            </a:pPr>
            <a:endParaRPr lang="en-GB" sz="1100" dirty="0">
              <a:latin typeface="Arial" panose="020B0604020202020204" pitchFamily="34" charset="0"/>
              <a:cs typeface="Arial" panose="020B0604020202020204" pitchFamily="34" charset="0"/>
            </a:endParaRPr>
          </a:p>
          <a:p>
            <a:pPr marL="342900" indent="-342900" algn="just">
              <a:lnSpc>
                <a:spcPct val="107000"/>
              </a:lnSpc>
              <a:spcBef>
                <a:spcPct val="20000"/>
              </a:spcBef>
              <a:spcAft>
                <a:spcPts val="800"/>
              </a:spcAft>
              <a:buFont typeface="Symbol" panose="05050102010706020507" pitchFamily="18" charset="2"/>
              <a:buChar char=""/>
            </a:pPr>
            <a:r>
              <a:rPr lang="en-GB" sz="1100" dirty="0" err="1">
                <a:latin typeface="Arial" panose="020B0604020202020204" pitchFamily="34" charset="0"/>
                <a:cs typeface="Arial" panose="020B0604020202020204" pitchFamily="34" charset="0"/>
              </a:rPr>
              <a:t>Chalton</a:t>
            </a:r>
            <a:r>
              <a:rPr lang="en-GB" sz="1100" dirty="0">
                <a:latin typeface="Arial" panose="020B0604020202020204" pitchFamily="34" charset="0"/>
                <a:cs typeface="Arial" panose="020B0604020202020204" pitchFamily="34" charset="0"/>
              </a:rPr>
              <a:t> street is a single carriageway road subject to 20mph speed limit and varies in width from 5 - 6m with parking bays located on both sides for the majority of its length. </a:t>
            </a:r>
          </a:p>
          <a:p>
            <a:pPr marL="342900" indent="-342900" algn="just">
              <a:lnSpc>
                <a:spcPct val="107000"/>
              </a:lnSpc>
              <a:spcBef>
                <a:spcPct val="20000"/>
              </a:spcBef>
              <a:spcAft>
                <a:spcPts val="800"/>
              </a:spcAft>
              <a:buFont typeface="Symbol" panose="05050102010706020507" pitchFamily="18" charset="2"/>
              <a:buChar char=""/>
            </a:pPr>
            <a:r>
              <a:rPr lang="en-GB" sz="1100" dirty="0" err="1">
                <a:latin typeface="Arial" panose="020B0604020202020204" pitchFamily="34" charset="0"/>
                <a:cs typeface="Arial" panose="020B0604020202020204" pitchFamily="34" charset="0"/>
              </a:rPr>
              <a:t>Chalton</a:t>
            </a:r>
            <a:r>
              <a:rPr lang="en-GB" sz="1100" dirty="0">
                <a:latin typeface="Arial" panose="020B0604020202020204" pitchFamily="34" charset="0"/>
                <a:cs typeface="Arial" panose="020B0604020202020204" pitchFamily="34" charset="0"/>
              </a:rPr>
              <a:t> Street has single yellow lines, footways and street lighting on both sides.</a:t>
            </a:r>
          </a:p>
          <a:p>
            <a:pPr marL="342900" indent="-342900" algn="just">
              <a:lnSpc>
                <a:spcPct val="107000"/>
              </a:lnSpc>
              <a:spcBef>
                <a:spcPct val="20000"/>
              </a:spcBef>
              <a:spcAft>
                <a:spcPts val="800"/>
              </a:spcAft>
              <a:buFont typeface="Symbol" panose="05050102010706020507" pitchFamily="18" charset="2"/>
              <a:buChar char=""/>
            </a:pPr>
            <a:r>
              <a:rPr lang="en-GB" sz="1100" dirty="0" err="1">
                <a:latin typeface="Arial" panose="020B0604020202020204" pitchFamily="34" charset="0"/>
                <a:cs typeface="Arial" panose="020B0604020202020204" pitchFamily="34" charset="0"/>
              </a:rPr>
              <a:t>Chalton</a:t>
            </a:r>
            <a:r>
              <a:rPr lang="en-GB" sz="1100" dirty="0">
                <a:latin typeface="Arial" panose="020B0604020202020204" pitchFamily="34" charset="0"/>
                <a:cs typeface="Arial" panose="020B0604020202020204" pitchFamily="34" charset="0"/>
              </a:rPr>
              <a:t> Street connects from Goldington Crescent in the north-east to Euston Road to the south with access restricted for vehicles due to the location of the site.</a:t>
            </a:r>
          </a:p>
          <a:p>
            <a:pPr marL="342900" indent="-342900" algn="just">
              <a:lnSpc>
                <a:spcPct val="107000"/>
              </a:lnSpc>
              <a:buFont typeface="Symbol" panose="05050102010706020507" pitchFamily="18" charset="2"/>
              <a:buChar char=""/>
            </a:pPr>
            <a:endParaRPr lang="en-GB" sz="11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Ensuring that local roads are not affected by construction deliveries to and from site including congestion, parking and cleanliness of road.  </a:t>
            </a:r>
          </a:p>
          <a:p>
            <a:pPr marL="342900" lvl="0" indent="-342900" algn="just">
              <a:lnSpc>
                <a:spcPct val="107000"/>
              </a:lnSpc>
              <a:buFont typeface="Symbol" panose="05050102010706020507" pitchFamily="18" charset="2"/>
              <a:buChar char=""/>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Ensuring local stakeholders are continually updated on site progress and that they have direct contact with site team to discuss any matters they have.</a:t>
            </a:r>
          </a:p>
        </p:txBody>
      </p:sp>
      <p:pic>
        <p:nvPicPr>
          <p:cNvPr id="9" name="Picture 8">
            <a:extLst>
              <a:ext uri="{FF2B5EF4-FFF2-40B4-BE49-F238E27FC236}">
                <a16:creationId xmlns:a16="http://schemas.microsoft.com/office/drawing/2014/main" id="{C121DF2C-A9FB-CC3A-F7B7-DAEB284C0CC3}"/>
              </a:ext>
            </a:extLst>
          </p:cNvPr>
          <p:cNvPicPr>
            <a:picLocks noChangeAspect="1"/>
          </p:cNvPicPr>
          <p:nvPr/>
        </p:nvPicPr>
        <p:blipFill>
          <a:blip r:embed="rId2"/>
          <a:stretch>
            <a:fillRect/>
          </a:stretch>
        </p:blipFill>
        <p:spPr>
          <a:xfrm>
            <a:off x="798896" y="758308"/>
            <a:ext cx="3854141" cy="2876274"/>
          </a:xfrm>
          <a:prstGeom prst="rect">
            <a:avLst/>
          </a:prstGeom>
        </p:spPr>
      </p:pic>
      <p:pic>
        <p:nvPicPr>
          <p:cNvPr id="12" name="Picture 11">
            <a:extLst>
              <a:ext uri="{FF2B5EF4-FFF2-40B4-BE49-F238E27FC236}">
                <a16:creationId xmlns:a16="http://schemas.microsoft.com/office/drawing/2014/main" id="{D61C0A7F-09AA-6F72-880E-FD2F4FBF3AA5}"/>
              </a:ext>
            </a:extLst>
          </p:cNvPr>
          <p:cNvPicPr>
            <a:picLocks noChangeAspect="1"/>
          </p:cNvPicPr>
          <p:nvPr/>
        </p:nvPicPr>
        <p:blipFill>
          <a:blip r:embed="rId3"/>
          <a:stretch>
            <a:fillRect/>
          </a:stretch>
        </p:blipFill>
        <p:spPr>
          <a:xfrm>
            <a:off x="798895" y="3764998"/>
            <a:ext cx="3854141" cy="2876274"/>
          </a:xfrm>
          <a:prstGeom prst="rect">
            <a:avLst/>
          </a:prstGeom>
        </p:spPr>
      </p:pic>
    </p:spTree>
    <p:extLst>
      <p:ext uri="{BB962C8B-B14F-4D97-AF65-F5344CB8AC3E}">
        <p14:creationId xmlns:p14="http://schemas.microsoft.com/office/powerpoint/2010/main" val="342717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160213" y="128458"/>
            <a:ext cx="2436231" cy="481781"/>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900">
                <a:solidFill>
                  <a:schemeClr val="tx1"/>
                </a:solidFill>
                <a:latin typeface="Calibri" pitchFamily="34" charset="0"/>
              </a:defRPr>
            </a:lvl1pPr>
            <a:lvl2pPr marL="742950" indent="-285750">
              <a:defRPr sz="2900">
                <a:solidFill>
                  <a:schemeClr val="tx1"/>
                </a:solidFill>
                <a:latin typeface="Calibri" pitchFamily="34" charset="0"/>
              </a:defRPr>
            </a:lvl2pPr>
            <a:lvl3pPr marL="1143000" indent="-228600">
              <a:defRPr sz="2900">
                <a:solidFill>
                  <a:schemeClr val="tx1"/>
                </a:solidFill>
                <a:latin typeface="Calibri" pitchFamily="34" charset="0"/>
              </a:defRPr>
            </a:lvl3pPr>
            <a:lvl4pPr marL="1600200" indent="-228600">
              <a:defRPr sz="2900">
                <a:solidFill>
                  <a:schemeClr val="tx1"/>
                </a:solidFill>
                <a:latin typeface="Calibri" pitchFamily="34" charset="0"/>
              </a:defRPr>
            </a:lvl4pPr>
            <a:lvl5pPr marL="2057400" indent="-228600">
              <a:defRPr sz="2900">
                <a:solidFill>
                  <a:schemeClr val="tx1"/>
                </a:solidFill>
                <a:latin typeface="Calibri" pitchFamily="34" charset="0"/>
              </a:defRPr>
            </a:lvl5pPr>
            <a:lvl6pPr marL="2514600" indent="-228600" defTabSz="1481138" fontAlgn="base">
              <a:spcBef>
                <a:spcPct val="0"/>
              </a:spcBef>
              <a:spcAft>
                <a:spcPct val="0"/>
              </a:spcAft>
              <a:defRPr sz="2900">
                <a:solidFill>
                  <a:schemeClr val="tx1"/>
                </a:solidFill>
                <a:latin typeface="Calibri" pitchFamily="34" charset="0"/>
              </a:defRPr>
            </a:lvl6pPr>
            <a:lvl7pPr marL="2971800" indent="-228600" defTabSz="1481138" fontAlgn="base">
              <a:spcBef>
                <a:spcPct val="0"/>
              </a:spcBef>
              <a:spcAft>
                <a:spcPct val="0"/>
              </a:spcAft>
              <a:defRPr sz="2900">
                <a:solidFill>
                  <a:schemeClr val="tx1"/>
                </a:solidFill>
                <a:latin typeface="Calibri" pitchFamily="34" charset="0"/>
              </a:defRPr>
            </a:lvl7pPr>
            <a:lvl8pPr marL="3429000" indent="-228600" defTabSz="1481138" fontAlgn="base">
              <a:spcBef>
                <a:spcPct val="0"/>
              </a:spcBef>
              <a:spcAft>
                <a:spcPct val="0"/>
              </a:spcAft>
              <a:defRPr sz="2900">
                <a:solidFill>
                  <a:schemeClr val="tx1"/>
                </a:solidFill>
                <a:latin typeface="Calibri" pitchFamily="34" charset="0"/>
              </a:defRPr>
            </a:lvl8pPr>
            <a:lvl9pPr marL="3886200" indent="-228600" defTabSz="1481138" fontAlgn="base">
              <a:spcBef>
                <a:spcPct val="0"/>
              </a:spcBef>
              <a:spcAft>
                <a:spcPct val="0"/>
              </a:spcAft>
              <a:defRPr sz="2900">
                <a:solidFill>
                  <a:schemeClr val="tx1"/>
                </a:solidFill>
                <a:latin typeface="Calibri" pitchFamily="34" charset="0"/>
              </a:defRPr>
            </a:lvl9pPr>
          </a:lstStyle>
          <a:p>
            <a:pPr>
              <a:spcBef>
                <a:spcPct val="0"/>
              </a:spcBef>
              <a:spcAft>
                <a:spcPts val="600"/>
              </a:spcAft>
            </a:pPr>
            <a:r>
              <a:rPr lang="en-GB" altLang="en-US" sz="1800" b="1" dirty="0">
                <a:solidFill>
                  <a:schemeClr val="bg1"/>
                </a:solidFill>
                <a:latin typeface="Century Gothic" panose="020B0502020202020204" pitchFamily="34" charset="0"/>
              </a:rPr>
              <a:t>Key Constraints </a:t>
            </a:r>
          </a:p>
        </p:txBody>
      </p:sp>
      <p:sp>
        <p:nvSpPr>
          <p:cNvPr id="6" name="TextBox 5"/>
          <p:cNvSpPr txBox="1"/>
          <p:nvPr/>
        </p:nvSpPr>
        <p:spPr>
          <a:xfrm>
            <a:off x="5450028" y="468699"/>
            <a:ext cx="4830747" cy="5299205"/>
          </a:xfrm>
          <a:prstGeom prst="rect">
            <a:avLst/>
          </a:prstGeom>
        </p:spPr>
        <p:txBody>
          <a:bodyPr>
            <a:noAutofit/>
          </a:bodyPr>
          <a:lstStyle/>
          <a:p>
            <a:pPr marL="342900" lvl="0" indent="-342900">
              <a:lnSpc>
                <a:spcPct val="90000"/>
              </a:lnSpc>
              <a:spcBef>
                <a:spcPct val="20000"/>
              </a:spcBef>
              <a:buFont typeface="Arial" panose="020B0604020202020204" pitchFamily="34" charset="0"/>
              <a:buChar char=""/>
            </a:pPr>
            <a:endParaRPr lang="en-GB" sz="1200" dirty="0">
              <a:effectLst/>
              <a:latin typeface="Arial" panose="020B060402020202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200" dirty="0">
                <a:latin typeface="Arial" panose="020B0604020202020204" pitchFamily="34" charset="0"/>
                <a:cs typeface="Arial" panose="020B0604020202020204" pitchFamily="34" charset="0"/>
              </a:rPr>
              <a:t>Site is mostly surrounded by a large number of low to mid-rise residential buildings and a three-storey education building (Camden City Learning Centre) \ Regent High School to the Southern boundary of the development.  </a:t>
            </a:r>
          </a:p>
          <a:p>
            <a:pPr marL="342900" lvl="0" indent="-342900" algn="just">
              <a:lnSpc>
                <a:spcPct val="107000"/>
              </a:lnSpc>
              <a:buFont typeface="Symbol" panose="05050102010706020507" pitchFamily="18" charset="2"/>
              <a:buChar char=""/>
            </a:pPr>
            <a:endParaRPr lang="en-GB" sz="1200" dirty="0">
              <a:latin typeface="Arial" panose="020B0604020202020204" pitchFamily="34" charset="0"/>
              <a:cs typeface="Arial" panose="020B0604020202020204" pitchFamily="34" charset="0"/>
            </a:endParaRPr>
          </a:p>
          <a:p>
            <a:pPr marL="342900" indent="-342900" algn="just">
              <a:lnSpc>
                <a:spcPct val="107000"/>
              </a:lnSpc>
              <a:buFont typeface="Symbol" panose="05050102010706020507" pitchFamily="18" charset="2"/>
              <a:buChar char=""/>
            </a:pPr>
            <a:r>
              <a:rPr lang="en-GB" sz="1200" dirty="0">
                <a:latin typeface="Arial" panose="020B0604020202020204" pitchFamily="34" charset="0"/>
                <a:cs typeface="Arial" panose="020B0604020202020204" pitchFamily="34" charset="0"/>
              </a:rPr>
              <a:t>Logistics – movements of plant and deliveries in and out of a tight site in a busy urban context.  </a:t>
            </a:r>
          </a:p>
          <a:p>
            <a:pPr marL="342900" indent="-342900" algn="just">
              <a:lnSpc>
                <a:spcPct val="107000"/>
              </a:lnSpc>
              <a:buFont typeface="Symbol" panose="05050102010706020507" pitchFamily="18" charset="2"/>
              <a:buChar char=""/>
            </a:pPr>
            <a:endParaRPr lang="en-GB" sz="1200" dirty="0">
              <a:latin typeface="Arial" panose="020B0604020202020204" pitchFamily="34" charset="0"/>
              <a:cs typeface="Arial" panose="020B0604020202020204" pitchFamily="34" charset="0"/>
            </a:endParaRPr>
          </a:p>
          <a:p>
            <a:pPr marL="342900" indent="-342900" algn="just">
              <a:lnSpc>
                <a:spcPct val="107000"/>
              </a:lnSpc>
              <a:buFont typeface="Symbol" panose="05050102010706020507" pitchFamily="18" charset="2"/>
              <a:buChar char=""/>
            </a:pPr>
            <a:r>
              <a:rPr lang="en-GB" sz="1200" dirty="0">
                <a:latin typeface="Arial" panose="020B0604020202020204" pitchFamily="34" charset="0"/>
                <a:cs typeface="Arial" panose="020B0604020202020204" pitchFamily="34" charset="0"/>
              </a:rPr>
              <a:t>Limited site storage and welfare facilities.</a:t>
            </a:r>
          </a:p>
          <a:p>
            <a:pPr marL="342900" indent="-342900" algn="just">
              <a:lnSpc>
                <a:spcPct val="107000"/>
              </a:lnSpc>
              <a:buFont typeface="Symbol" panose="05050102010706020507" pitchFamily="18" charset="2"/>
              <a:buChar char=""/>
            </a:pPr>
            <a:endParaRPr lang="en-GB" sz="1200" dirty="0">
              <a:latin typeface="Arial" panose="020B0604020202020204" pitchFamily="34" charset="0"/>
              <a:cs typeface="Arial" panose="020B0604020202020204" pitchFamily="34" charset="0"/>
            </a:endParaRPr>
          </a:p>
          <a:p>
            <a:pPr marL="342900" indent="-342900" algn="just">
              <a:lnSpc>
                <a:spcPct val="107000"/>
              </a:lnSpc>
              <a:buFont typeface="Symbol" panose="05050102010706020507" pitchFamily="18" charset="2"/>
              <a:buChar char=""/>
            </a:pPr>
            <a:r>
              <a:rPr lang="en-GB" sz="1200" dirty="0">
                <a:latin typeface="Arial" panose="020B0604020202020204" pitchFamily="34" charset="0"/>
                <a:cs typeface="Arial" panose="020B0604020202020204" pitchFamily="34" charset="0"/>
              </a:rPr>
              <a:t>Noise and dust will be controlled by the Considerate Contractors Code.</a:t>
            </a:r>
          </a:p>
          <a:p>
            <a:pPr marL="342900" indent="-342900" algn="just">
              <a:lnSpc>
                <a:spcPct val="107000"/>
              </a:lnSpc>
              <a:buFont typeface="Symbol" panose="05050102010706020507" pitchFamily="18" charset="2"/>
              <a:buChar char=""/>
            </a:pPr>
            <a:endParaRPr lang="en-GB" sz="1200" dirty="0">
              <a:latin typeface="Arial" panose="020B0604020202020204" pitchFamily="34" charset="0"/>
              <a:cs typeface="Arial" panose="020B0604020202020204" pitchFamily="34" charset="0"/>
            </a:endParaRPr>
          </a:p>
          <a:p>
            <a:pPr marL="342900" indent="-342900" algn="just">
              <a:lnSpc>
                <a:spcPct val="107000"/>
              </a:lnSpc>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Any utilities running through the sites will be checked and liaison with utility companies carried out if required. </a:t>
            </a:r>
          </a:p>
          <a:p>
            <a:pPr marL="342900" indent="-342900" algn="just">
              <a:lnSpc>
                <a:spcPct val="107000"/>
              </a:lnSpc>
              <a:buFont typeface="Symbol" panose="05050102010706020507" pitchFamily="18" charset="2"/>
              <a:buChar char=""/>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buFont typeface="Symbol" panose="05050102010706020507" pitchFamily="18" charset="2"/>
              <a:buChar char=""/>
            </a:pPr>
            <a:r>
              <a:rPr lang="en-GB" sz="1200" dirty="0">
                <a:latin typeface="Arial" panose="020B0604020202020204" pitchFamily="34" charset="0"/>
                <a:cs typeface="Arial" panose="020B0604020202020204" pitchFamily="34" charset="0"/>
              </a:rPr>
              <a:t>Existing services (gas, electric &amp; water) to be diverted and relocated. </a:t>
            </a:r>
          </a:p>
          <a:p>
            <a:pPr marL="342900" indent="-342900" algn="just">
              <a:lnSpc>
                <a:spcPct val="107000"/>
              </a:lnSpc>
              <a:buFont typeface="Symbol" panose="05050102010706020507" pitchFamily="18" charset="2"/>
              <a:buChar char=""/>
            </a:pPr>
            <a:endParaRPr lang="en-GB" sz="1200" dirty="0">
              <a:latin typeface="Arial" panose="020B0604020202020204" pitchFamily="34" charset="0"/>
              <a:cs typeface="Arial" panose="020B0604020202020204" pitchFamily="34" charset="0"/>
            </a:endParaRPr>
          </a:p>
          <a:p>
            <a:pPr marL="342900" indent="-342900" algn="just">
              <a:lnSpc>
                <a:spcPct val="107000"/>
              </a:lnSpc>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Ensuring public safety is priority when working adjacent or outside of the site boundary.</a:t>
            </a:r>
          </a:p>
          <a:p>
            <a:pPr marL="342900" lvl="0" indent="-342900" algn="just">
              <a:lnSpc>
                <a:spcPct val="107000"/>
              </a:lnSpc>
              <a:buFont typeface="Symbol" panose="05050102010706020507" pitchFamily="18" charset="2"/>
              <a:buChar char=""/>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Ensuring there are control measures in place to combat dust during concrete\tarmac breaking activities. Any rubble and spoil generated will be stored for re-use if possible.</a:t>
            </a:r>
          </a:p>
          <a:p>
            <a:pPr marL="342900" lvl="0" indent="-342900" algn="just">
              <a:lnSpc>
                <a:spcPct val="107000"/>
              </a:lnSpc>
              <a:buFont typeface="Symbol" panose="05050102010706020507" pitchFamily="18" charset="2"/>
              <a:buChar char=""/>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Ensuring that Noise and dust caused through the construction works are planned, monitored and controlled.</a:t>
            </a:r>
          </a:p>
          <a:p>
            <a:pPr marL="342900" indent="-342900" algn="just">
              <a:lnSpc>
                <a:spcPct val="107000"/>
              </a:lnSpc>
              <a:buFont typeface="Symbol" panose="05050102010706020507" pitchFamily="18" charset="2"/>
              <a:buChar char=""/>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buFont typeface="Symbol" panose="05050102010706020507" pitchFamily="18" charset="2"/>
              <a:buChar char=""/>
            </a:pPr>
            <a:r>
              <a:rPr lang="en-GB" sz="1200" dirty="0">
                <a:latin typeface="Arial" panose="020B0604020202020204" pitchFamily="34" charset="0"/>
                <a:cs typeface="Arial" panose="020B0604020202020204" pitchFamily="34" charset="0"/>
              </a:rPr>
              <a:t>A license will be sought from LBC where the work is required to be carried out over part of the public footpath.</a:t>
            </a:r>
          </a:p>
          <a:p>
            <a:pPr marL="342900" lvl="0" indent="-342900" algn="just">
              <a:lnSpc>
                <a:spcPct val="107000"/>
              </a:lnSpc>
              <a:spcBef>
                <a:spcPct val="20000"/>
              </a:spcBef>
              <a:buFont typeface="Symbol" panose="05050102010706020507" pitchFamily="18" charset="2"/>
              <a:buChar char=""/>
            </a:pPr>
            <a:endParaRPr lang="en-GB" sz="1200" dirty="0">
              <a:latin typeface="Arial" panose="020B0604020202020204" pitchFamily="34" charset="0"/>
              <a:cs typeface="Arial" panose="020B0604020202020204" pitchFamily="34" charset="0"/>
            </a:endParaRPr>
          </a:p>
          <a:p>
            <a:pPr marL="342900" lvl="0" indent="-342900">
              <a:lnSpc>
                <a:spcPct val="90000"/>
              </a:lnSpc>
              <a:spcBef>
                <a:spcPct val="20000"/>
              </a:spcBef>
              <a:buFont typeface="Arial" panose="020B0604020202020204" pitchFamily="34" charset="0"/>
              <a:buChar char=""/>
            </a:pPr>
            <a:endParaRPr lang="en-GB" sz="1200" dirty="0">
              <a:effectLst/>
              <a:latin typeface="Arial" panose="020B0604020202020204" pitchFamily="34" charset="0"/>
              <a:cs typeface="Arial" panose="020B0604020202020204" pitchFamily="34" charset="0"/>
            </a:endParaRPr>
          </a:p>
          <a:p>
            <a:pPr marL="342900" lvl="0" indent="-342900">
              <a:lnSpc>
                <a:spcPct val="90000"/>
              </a:lnSpc>
              <a:spcBef>
                <a:spcPct val="20000"/>
              </a:spcBef>
              <a:buFont typeface="Arial" panose="020B0604020202020204" pitchFamily="34" charset="0"/>
              <a:buChar char=""/>
            </a:pPr>
            <a:endParaRPr lang="en-GB" sz="1200" dirty="0">
              <a:effectLst/>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7491A73-7096-AEA9-F809-A6E2E8839A7A}"/>
              </a:ext>
            </a:extLst>
          </p:cNvPr>
          <p:cNvPicPr>
            <a:picLocks noChangeAspect="1"/>
          </p:cNvPicPr>
          <p:nvPr/>
        </p:nvPicPr>
        <p:blipFill>
          <a:blip r:embed="rId2"/>
          <a:stretch>
            <a:fillRect/>
          </a:stretch>
        </p:blipFill>
        <p:spPr>
          <a:xfrm>
            <a:off x="105932" y="1596981"/>
            <a:ext cx="5191090" cy="4367300"/>
          </a:xfrm>
          <a:prstGeom prst="rect">
            <a:avLst/>
          </a:prstGeom>
        </p:spPr>
      </p:pic>
      <p:sp>
        <p:nvSpPr>
          <p:cNvPr id="3" name="TextBox 2">
            <a:extLst>
              <a:ext uri="{FF2B5EF4-FFF2-40B4-BE49-F238E27FC236}">
                <a16:creationId xmlns:a16="http://schemas.microsoft.com/office/drawing/2014/main" id="{77EEC131-87B8-0749-B0FC-FE10F674392B}"/>
              </a:ext>
            </a:extLst>
          </p:cNvPr>
          <p:cNvSpPr txBox="1"/>
          <p:nvPr/>
        </p:nvSpPr>
        <p:spPr>
          <a:xfrm>
            <a:off x="105932" y="5964281"/>
            <a:ext cx="1437889" cy="275653"/>
          </a:xfrm>
          <a:prstGeom prst="rect">
            <a:avLst/>
          </a:prstGeom>
          <a:noFill/>
        </p:spPr>
        <p:txBody>
          <a:bodyPr wrap="square">
            <a:spAutoFit/>
          </a:bodyPr>
          <a:lstStyle/>
          <a:p>
            <a:pPr algn="just">
              <a:lnSpc>
                <a:spcPct val="107000"/>
              </a:lnSpc>
              <a:spcBef>
                <a:spcPct val="20000"/>
              </a:spcBef>
            </a:pPr>
            <a:r>
              <a:rPr lang="en-GB" sz="1200" dirty="0">
                <a:latin typeface="Arial" panose="020B0604020202020204" pitchFamily="34" charset="0"/>
                <a:cs typeface="Arial" panose="020B0604020202020204" pitchFamily="34" charset="0"/>
              </a:rPr>
              <a:t>Site Layout Plan</a:t>
            </a:r>
          </a:p>
        </p:txBody>
      </p:sp>
    </p:spTree>
    <p:extLst>
      <p:ext uri="{BB962C8B-B14F-4D97-AF65-F5344CB8AC3E}">
        <p14:creationId xmlns:p14="http://schemas.microsoft.com/office/powerpoint/2010/main" val="83762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2E8B-DF04-4C56-B59F-6D5929E3EC09}"/>
              </a:ext>
            </a:extLst>
          </p:cNvPr>
          <p:cNvSpPr>
            <a:spLocks noGrp="1"/>
          </p:cNvSpPr>
          <p:nvPr>
            <p:ph type="title"/>
          </p:nvPr>
        </p:nvSpPr>
        <p:spPr>
          <a:xfrm>
            <a:off x="137653" y="152146"/>
            <a:ext cx="2340076" cy="491613"/>
          </a:xfrm>
        </p:spPr>
        <p:txBody>
          <a:bodyPr/>
          <a:lstStyle/>
          <a:p>
            <a:pPr algn="l"/>
            <a:r>
              <a:rPr lang="en-US" sz="1600" b="1" dirty="0">
                <a:solidFill>
                  <a:schemeClr val="bg1"/>
                </a:solidFill>
                <a:latin typeface="Century Gothic" panose="020B0502020202020204" pitchFamily="34" charset="0"/>
                <a:ea typeface="+mn-ea"/>
                <a:cs typeface="+mn-cs"/>
              </a:rPr>
              <a:t>Site Delivery Route</a:t>
            </a:r>
            <a:endParaRPr lang="en-GB" sz="1600" b="1" dirty="0">
              <a:solidFill>
                <a:schemeClr val="bg1"/>
              </a:solidFill>
              <a:latin typeface="Century Gothic" panose="020B0502020202020204" pitchFamily="34" charset="0"/>
              <a:ea typeface="+mn-ea"/>
              <a:cs typeface="+mn-cs"/>
            </a:endParaRPr>
          </a:p>
        </p:txBody>
      </p:sp>
      <p:sp>
        <p:nvSpPr>
          <p:cNvPr id="5" name="Rectangle 4">
            <a:extLst>
              <a:ext uri="{FF2B5EF4-FFF2-40B4-BE49-F238E27FC236}">
                <a16:creationId xmlns:a16="http://schemas.microsoft.com/office/drawing/2014/main" id="{C13D8C10-AC68-42BD-BE2B-1BCE197CA57E}"/>
              </a:ext>
            </a:extLst>
          </p:cNvPr>
          <p:cNvSpPr>
            <a:spLocks noChangeArrowheads="1"/>
          </p:cNvSpPr>
          <p:nvPr/>
        </p:nvSpPr>
        <p:spPr bwMode="auto">
          <a:xfrm>
            <a:off x="179653" y="31480"/>
            <a:ext cx="203668" cy="44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817" tIns="50408" rIns="100817" bIns="50408" numCol="1" anchor="ctr" anchorCtr="0" compatLnSpc="1">
            <a:prstTxWarp prst="textNoShape">
              <a:avLst/>
            </a:prstTxWarp>
            <a:spAutoFit/>
          </a:bodyPr>
          <a:lstStyle/>
          <a:p>
            <a:endParaRPr lang="en-GB" sz="2205"/>
          </a:p>
        </p:txBody>
      </p:sp>
      <p:sp>
        <p:nvSpPr>
          <p:cNvPr id="6" name="TextBox 5">
            <a:extLst>
              <a:ext uri="{FF2B5EF4-FFF2-40B4-BE49-F238E27FC236}">
                <a16:creationId xmlns:a16="http://schemas.microsoft.com/office/drawing/2014/main" id="{24B2900F-ABD7-1B25-4255-A1F2EF8644B8}"/>
              </a:ext>
            </a:extLst>
          </p:cNvPr>
          <p:cNvSpPr txBox="1"/>
          <p:nvPr/>
        </p:nvSpPr>
        <p:spPr>
          <a:xfrm>
            <a:off x="5588465" y="668606"/>
            <a:ext cx="4714870" cy="2800767"/>
          </a:xfrm>
          <a:prstGeom prst="rect">
            <a:avLst/>
          </a:prstGeom>
          <a:noFill/>
        </p:spPr>
        <p:txBody>
          <a:bodyPr wrap="square">
            <a:spAutoFit/>
          </a:bodyPr>
          <a:lstStyle/>
          <a:p>
            <a:endParaRPr lang="en-US" sz="1600" dirty="0">
              <a:latin typeface="Arial" panose="020B0604020202020204" pitchFamily="34" charset="0"/>
              <a:ea typeface="Tahoma" panose="020B0604030504040204" pitchFamily="34" charset="0"/>
            </a:endParaRPr>
          </a:p>
          <a:p>
            <a:r>
              <a:rPr lang="en-US" sz="1600" dirty="0">
                <a:latin typeface="Arial" panose="020B0604020202020204" pitchFamily="34" charset="0"/>
                <a:ea typeface="Tahoma" panose="020B0604030504040204" pitchFamily="34" charset="0"/>
              </a:rPr>
              <a:t>Delivery route to the site will be via “Commercial Road” (Euston road / A501) to the south and then turn left onto the A400 Hampstead road, continue onto Camden high St, turn right to Plender St, turn right to Bayham St, turn right to </a:t>
            </a:r>
            <a:r>
              <a:rPr lang="en-US" sz="1600" dirty="0" err="1">
                <a:latin typeface="Arial" panose="020B0604020202020204" pitchFamily="34" charset="0"/>
                <a:ea typeface="Tahoma" panose="020B0604030504040204" pitchFamily="34" charset="0"/>
              </a:rPr>
              <a:t>Crowndale</a:t>
            </a:r>
            <a:r>
              <a:rPr lang="en-US" sz="1600" dirty="0">
                <a:latin typeface="Arial" panose="020B0604020202020204" pitchFamily="34" charset="0"/>
                <a:ea typeface="Tahoma" panose="020B0604030504040204" pitchFamily="34" charset="0"/>
              </a:rPr>
              <a:t> road, turn left onto </a:t>
            </a:r>
            <a:r>
              <a:rPr lang="en-US" sz="1600" dirty="0" err="1">
                <a:latin typeface="Arial" panose="020B0604020202020204" pitchFamily="34" charset="0"/>
                <a:ea typeface="Tahoma" panose="020B0604030504040204" pitchFamily="34" charset="0"/>
              </a:rPr>
              <a:t>Eversholt</a:t>
            </a:r>
            <a:r>
              <a:rPr lang="en-US" sz="1600" dirty="0">
                <a:latin typeface="Arial" panose="020B0604020202020204" pitchFamily="34" charset="0"/>
                <a:ea typeface="Tahoma" panose="020B0604030504040204" pitchFamily="34" charset="0"/>
              </a:rPr>
              <a:t> St turn left to </a:t>
            </a:r>
            <a:r>
              <a:rPr lang="en-US" sz="1600" dirty="0" err="1">
                <a:latin typeface="Arial" panose="020B0604020202020204" pitchFamily="34" charset="0"/>
                <a:ea typeface="Tahoma" panose="020B0604030504040204" pitchFamily="34" charset="0"/>
              </a:rPr>
              <a:t>Cranleigh</a:t>
            </a:r>
            <a:r>
              <a:rPr lang="en-US" sz="1600" dirty="0">
                <a:latin typeface="Arial" panose="020B0604020202020204" pitchFamily="34" charset="0"/>
                <a:ea typeface="Tahoma" panose="020B0604030504040204" pitchFamily="34" charset="0"/>
              </a:rPr>
              <a:t> St and then turn left onto </a:t>
            </a:r>
            <a:r>
              <a:rPr lang="en-US" sz="1600" dirty="0" err="1">
                <a:latin typeface="Arial" panose="020B0604020202020204" pitchFamily="34" charset="0"/>
                <a:ea typeface="Tahoma" panose="020B0604030504040204" pitchFamily="34" charset="0"/>
              </a:rPr>
              <a:t>Chalton</a:t>
            </a:r>
            <a:r>
              <a:rPr lang="en-US" sz="1600" dirty="0">
                <a:latin typeface="Arial" panose="020B0604020202020204" pitchFamily="34" charset="0"/>
                <a:ea typeface="Tahoma" panose="020B0604030504040204" pitchFamily="34" charset="0"/>
              </a:rPr>
              <a:t> St to access the site.</a:t>
            </a:r>
          </a:p>
          <a:p>
            <a:endParaRPr lang="en-US" sz="1600" dirty="0">
              <a:latin typeface="Arial" panose="020B0604020202020204" pitchFamily="34" charset="0"/>
              <a:ea typeface="Tahoma" panose="020B0604030504040204" pitchFamily="34" charset="0"/>
            </a:endParaRPr>
          </a:p>
          <a:p>
            <a:endParaRPr lang="en-GB" sz="1600" dirty="0">
              <a:latin typeface="Arial" panose="020B0604020202020204" pitchFamily="34" charset="0"/>
              <a:ea typeface="Tahoma" panose="020B0604030504040204" pitchFamily="34" charset="0"/>
            </a:endParaRPr>
          </a:p>
        </p:txBody>
      </p:sp>
      <p:sp>
        <p:nvSpPr>
          <p:cNvPr id="7" name="TextBox 6">
            <a:extLst>
              <a:ext uri="{FF2B5EF4-FFF2-40B4-BE49-F238E27FC236}">
                <a16:creationId xmlns:a16="http://schemas.microsoft.com/office/drawing/2014/main" id="{ECD4B336-2744-F7C0-1751-C357D8864109}"/>
              </a:ext>
            </a:extLst>
          </p:cNvPr>
          <p:cNvSpPr txBox="1"/>
          <p:nvPr/>
        </p:nvSpPr>
        <p:spPr>
          <a:xfrm>
            <a:off x="5523897" y="4392365"/>
            <a:ext cx="4844006" cy="1569660"/>
          </a:xfrm>
          <a:prstGeom prst="rect">
            <a:avLst/>
          </a:prstGeom>
          <a:noFill/>
        </p:spPr>
        <p:txBody>
          <a:bodyPr wrap="square">
            <a:spAutoFit/>
          </a:bodyPr>
          <a:lstStyle/>
          <a:p>
            <a:r>
              <a:rPr lang="en-GB" sz="1600" dirty="0">
                <a:latin typeface="Arial" panose="020B0604020202020204" pitchFamily="34" charset="0"/>
                <a:ea typeface="Tahoma" panose="020B0604030504040204" pitchFamily="34" charset="0"/>
              </a:rPr>
              <a:t>On exiting the site construction traffic will head south-east on </a:t>
            </a:r>
            <a:r>
              <a:rPr lang="en-GB" sz="1600" dirty="0" err="1">
                <a:latin typeface="Arial" panose="020B0604020202020204" pitchFamily="34" charset="0"/>
                <a:ea typeface="Tahoma" panose="020B0604030504040204" pitchFamily="34" charset="0"/>
              </a:rPr>
              <a:t>Chalton</a:t>
            </a:r>
            <a:r>
              <a:rPr lang="en-GB" sz="1600" dirty="0">
                <a:latin typeface="Arial" panose="020B0604020202020204" pitchFamily="34" charset="0"/>
                <a:ea typeface="Tahoma" panose="020B0604030504040204" pitchFamily="34" charset="0"/>
              </a:rPr>
              <a:t> St towards Cranleigh St, turn right onto Cranleigh St, turn right onto </a:t>
            </a:r>
            <a:r>
              <a:rPr lang="en-GB" sz="1600" dirty="0" err="1">
                <a:latin typeface="Arial" panose="020B0604020202020204" pitchFamily="34" charset="0"/>
                <a:ea typeface="Tahoma" panose="020B0604030504040204" pitchFamily="34" charset="0"/>
              </a:rPr>
              <a:t>Eversholt</a:t>
            </a:r>
            <a:r>
              <a:rPr lang="en-GB" sz="1600" dirty="0">
                <a:latin typeface="Arial" panose="020B0604020202020204" pitchFamily="34" charset="0"/>
                <a:ea typeface="Tahoma" panose="020B0604030504040204" pitchFamily="34" charset="0"/>
              </a:rPr>
              <a:t> St, turn left onto </a:t>
            </a:r>
            <a:r>
              <a:rPr lang="en-GB" sz="1600" dirty="0" err="1">
                <a:latin typeface="Arial" panose="020B0604020202020204" pitchFamily="34" charset="0"/>
                <a:ea typeface="Tahoma" panose="020B0604030504040204" pitchFamily="34" charset="0"/>
              </a:rPr>
              <a:t>Lidlington</a:t>
            </a:r>
            <a:r>
              <a:rPr lang="en-GB" sz="1600" dirty="0">
                <a:latin typeface="Arial" panose="020B0604020202020204" pitchFamily="34" charset="0"/>
                <a:ea typeface="Tahoma" panose="020B0604030504040204" pitchFamily="34" charset="0"/>
              </a:rPr>
              <a:t> Pl before joining the A400 Hampstead road and re‐joining the Euston Road / A501. </a:t>
            </a:r>
          </a:p>
        </p:txBody>
      </p:sp>
      <p:pic>
        <p:nvPicPr>
          <p:cNvPr id="14" name="Picture 13">
            <a:extLst>
              <a:ext uri="{FF2B5EF4-FFF2-40B4-BE49-F238E27FC236}">
                <a16:creationId xmlns:a16="http://schemas.microsoft.com/office/drawing/2014/main" id="{59D389AB-8640-7C1F-0887-47BFB8EA200C}"/>
              </a:ext>
            </a:extLst>
          </p:cNvPr>
          <p:cNvPicPr>
            <a:picLocks noChangeAspect="1"/>
          </p:cNvPicPr>
          <p:nvPr/>
        </p:nvPicPr>
        <p:blipFill>
          <a:blip r:embed="rId2"/>
          <a:stretch>
            <a:fillRect/>
          </a:stretch>
        </p:blipFill>
        <p:spPr>
          <a:xfrm>
            <a:off x="137653" y="668606"/>
            <a:ext cx="5263687" cy="6134100"/>
          </a:xfrm>
          <a:prstGeom prst="rect">
            <a:avLst/>
          </a:prstGeom>
        </p:spPr>
      </p:pic>
    </p:spTree>
    <p:extLst>
      <p:ext uri="{BB962C8B-B14F-4D97-AF65-F5344CB8AC3E}">
        <p14:creationId xmlns:p14="http://schemas.microsoft.com/office/powerpoint/2010/main" val="2826265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2E8B-DF04-4C56-B59F-6D5929E3EC09}"/>
              </a:ext>
            </a:extLst>
          </p:cNvPr>
          <p:cNvSpPr>
            <a:spLocks noGrp="1"/>
          </p:cNvSpPr>
          <p:nvPr>
            <p:ph type="title"/>
          </p:nvPr>
        </p:nvSpPr>
        <p:spPr>
          <a:xfrm>
            <a:off x="137653" y="152146"/>
            <a:ext cx="2340076" cy="491613"/>
          </a:xfrm>
        </p:spPr>
        <p:txBody>
          <a:bodyPr/>
          <a:lstStyle/>
          <a:p>
            <a:pPr algn="l"/>
            <a:r>
              <a:rPr lang="en-US" sz="1600" b="1" dirty="0">
                <a:solidFill>
                  <a:schemeClr val="bg1"/>
                </a:solidFill>
                <a:latin typeface="Century Gothic" panose="020B0502020202020204" pitchFamily="34" charset="0"/>
                <a:ea typeface="+mn-ea"/>
                <a:cs typeface="+mn-cs"/>
              </a:rPr>
              <a:t>Site Logistics Proposal</a:t>
            </a:r>
            <a:endParaRPr lang="en-GB" sz="1600" b="1" dirty="0">
              <a:solidFill>
                <a:schemeClr val="bg1"/>
              </a:solidFill>
              <a:latin typeface="Century Gothic" panose="020B0502020202020204" pitchFamily="34" charset="0"/>
              <a:ea typeface="+mn-ea"/>
              <a:cs typeface="+mn-cs"/>
            </a:endParaRPr>
          </a:p>
        </p:txBody>
      </p:sp>
      <p:sp>
        <p:nvSpPr>
          <p:cNvPr id="5" name="Rectangle 4">
            <a:extLst>
              <a:ext uri="{FF2B5EF4-FFF2-40B4-BE49-F238E27FC236}">
                <a16:creationId xmlns:a16="http://schemas.microsoft.com/office/drawing/2014/main" id="{C13D8C10-AC68-42BD-BE2B-1BCE197CA57E}"/>
              </a:ext>
            </a:extLst>
          </p:cNvPr>
          <p:cNvSpPr>
            <a:spLocks noChangeArrowheads="1"/>
          </p:cNvSpPr>
          <p:nvPr/>
        </p:nvSpPr>
        <p:spPr bwMode="auto">
          <a:xfrm>
            <a:off x="179653" y="31480"/>
            <a:ext cx="203668" cy="44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817" tIns="50408" rIns="100817" bIns="50408" numCol="1" anchor="ctr" anchorCtr="0" compatLnSpc="1">
            <a:prstTxWarp prst="textNoShape">
              <a:avLst/>
            </a:prstTxWarp>
            <a:spAutoFit/>
          </a:bodyPr>
          <a:lstStyle/>
          <a:p>
            <a:endParaRPr lang="en-GB" sz="2205"/>
          </a:p>
        </p:txBody>
      </p:sp>
      <p:sp>
        <p:nvSpPr>
          <p:cNvPr id="24" name="TextBox 23">
            <a:extLst>
              <a:ext uri="{FF2B5EF4-FFF2-40B4-BE49-F238E27FC236}">
                <a16:creationId xmlns:a16="http://schemas.microsoft.com/office/drawing/2014/main" id="{93A3B833-A794-4CC1-971E-61D4838FAB7A}"/>
              </a:ext>
            </a:extLst>
          </p:cNvPr>
          <p:cNvSpPr txBox="1"/>
          <p:nvPr/>
        </p:nvSpPr>
        <p:spPr>
          <a:xfrm>
            <a:off x="5784112" y="643758"/>
            <a:ext cx="4609771" cy="5909310"/>
          </a:xfrm>
          <a:prstGeom prst="rect">
            <a:avLst/>
          </a:prstGeom>
          <a:noFill/>
        </p:spPr>
        <p:txBody>
          <a:bodyPr wrap="square" rtlCol="0">
            <a:spAutoFit/>
          </a:bodyPr>
          <a:lstStyle/>
          <a:p>
            <a:r>
              <a:rPr lang="en-GB" sz="1400" b="1" dirty="0"/>
              <a:t>Main Criteria</a:t>
            </a:r>
          </a:p>
          <a:p>
            <a:endParaRPr lang="en-GB" sz="1400" dirty="0"/>
          </a:p>
          <a:p>
            <a:pPr marL="228600" indent="-228600">
              <a:buFontTx/>
              <a:buAutoNum type="arabicPeriod"/>
            </a:pPr>
            <a:r>
              <a:rPr lang="en-GB" sz="1400" dirty="0"/>
              <a:t>Site accessed via </a:t>
            </a:r>
            <a:r>
              <a:rPr lang="en-GB" sz="1400" dirty="0" err="1"/>
              <a:t>Chalton</a:t>
            </a:r>
            <a:r>
              <a:rPr lang="en-GB" sz="1400" dirty="0"/>
              <a:t> Street.</a:t>
            </a:r>
          </a:p>
          <a:p>
            <a:pPr marL="228600" indent="-228600">
              <a:buFontTx/>
              <a:buAutoNum type="arabicPeriod"/>
            </a:pPr>
            <a:endParaRPr lang="en-GB" sz="1400" dirty="0"/>
          </a:p>
          <a:p>
            <a:pPr marL="228600" indent="-228600">
              <a:buFontTx/>
              <a:buAutoNum type="arabicPeriod"/>
            </a:pPr>
            <a:r>
              <a:rPr lang="en-GB" sz="1400" dirty="0"/>
              <a:t>Single access in and out to site.</a:t>
            </a:r>
          </a:p>
          <a:p>
            <a:pPr marL="228600" indent="-228600">
              <a:buFontTx/>
              <a:buAutoNum type="arabicPeriod"/>
            </a:pPr>
            <a:endParaRPr lang="en-GB" sz="1400" dirty="0"/>
          </a:p>
          <a:p>
            <a:pPr marL="228600" indent="-228600">
              <a:buFontTx/>
              <a:buAutoNum type="arabicPeriod"/>
            </a:pPr>
            <a:r>
              <a:rPr lang="en-GB" sz="1400" dirty="0"/>
              <a:t>Site offices, welfare units and material stores will be provided within the site at the North boundary.  </a:t>
            </a:r>
          </a:p>
          <a:p>
            <a:pPr marL="228600" indent="-228600">
              <a:buAutoNum type="arabicPeriod"/>
            </a:pPr>
            <a:endParaRPr lang="en-GB" sz="1400" dirty="0"/>
          </a:p>
          <a:p>
            <a:pPr marL="228600" indent="-228600">
              <a:buAutoNum type="arabicPeriod"/>
            </a:pPr>
            <a:r>
              <a:rPr lang="en-GB" sz="1400" dirty="0"/>
              <a:t>Jet wash facility will be installed at site entrance mainly during groundworks period. </a:t>
            </a:r>
          </a:p>
          <a:p>
            <a:pPr marL="228600" indent="-228600">
              <a:buAutoNum type="arabicPeriod"/>
            </a:pPr>
            <a:endParaRPr lang="en-GB" sz="1400" dirty="0"/>
          </a:p>
          <a:p>
            <a:pPr marL="228600" indent="-228600">
              <a:buFontTx/>
              <a:buAutoNum type="arabicPeriod"/>
            </a:pPr>
            <a:r>
              <a:rPr lang="en-GB" sz="1400" dirty="0"/>
              <a:t>A Waste &amp; Recycling Action Plan will be implemented, with site segregation of waste and maximum on and off-site recycling.</a:t>
            </a:r>
            <a:endParaRPr lang="en-US" sz="1400" dirty="0"/>
          </a:p>
          <a:p>
            <a:pPr marL="228600" indent="-228600">
              <a:buAutoNum type="arabicPeriod"/>
            </a:pPr>
            <a:endParaRPr lang="en-GB" sz="1400" dirty="0"/>
          </a:p>
          <a:p>
            <a:pPr marL="228600" indent="-228600">
              <a:buAutoNum type="arabicPeriod"/>
            </a:pPr>
            <a:r>
              <a:rPr lang="en-GB" sz="1400" dirty="0"/>
              <a:t>A suitable number of trained traffic marshals \ banksman will supervise arrival and departure of all construction traffic throughout the project.</a:t>
            </a:r>
          </a:p>
          <a:p>
            <a:pPr marL="228600" indent="-228600">
              <a:buAutoNum type="arabicPeriod"/>
            </a:pPr>
            <a:endParaRPr lang="en-GB" sz="1400" dirty="0"/>
          </a:p>
          <a:p>
            <a:pPr marL="228600" indent="-228600">
              <a:buAutoNum type="arabicPeriod"/>
            </a:pPr>
            <a:r>
              <a:rPr lang="en-US" sz="1400" dirty="0"/>
              <a:t>All vehicles will enter and exit site in a forward position.</a:t>
            </a:r>
          </a:p>
          <a:p>
            <a:pPr marL="228600" indent="-228600">
              <a:buAutoNum type="arabicPeriod"/>
            </a:pPr>
            <a:endParaRPr lang="en-US" sz="1400" dirty="0"/>
          </a:p>
          <a:p>
            <a:pPr marL="228600" indent="-228600">
              <a:buAutoNum type="arabicPeriod"/>
            </a:pPr>
            <a:r>
              <a:rPr lang="en-US" sz="1400" dirty="0"/>
              <a:t>All site operatives \ visitors will access the site using a safe pedestrian segregated site entrance.</a:t>
            </a:r>
          </a:p>
          <a:p>
            <a:pPr marL="228600" indent="-228600">
              <a:buAutoNum type="arabicPeriod"/>
            </a:pPr>
            <a:endParaRPr lang="en-US" sz="1400" dirty="0"/>
          </a:p>
          <a:p>
            <a:pPr marL="228600" indent="-228600">
              <a:buAutoNum type="arabicPeriod"/>
            </a:pPr>
            <a:r>
              <a:rPr lang="en-US" sz="1400" dirty="0"/>
              <a:t>There is no parking available on site for Operatives or Visitors.</a:t>
            </a:r>
          </a:p>
        </p:txBody>
      </p:sp>
      <p:pic>
        <p:nvPicPr>
          <p:cNvPr id="9" name="Picture 49" descr="http://t3.gstatic.com/images?q=tbn:ANd9GcTRZTRJyehjYemwhn4cDdP9Wy16d8F8iJnEMX_JyhJxJtZexh0w">
            <a:extLst>
              <a:ext uri="{FF2B5EF4-FFF2-40B4-BE49-F238E27FC236}">
                <a16:creationId xmlns:a16="http://schemas.microsoft.com/office/drawing/2014/main" id="{AE655794-1099-9CE8-95D5-448BA5EE34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05" y="5589450"/>
            <a:ext cx="701463" cy="90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3" descr="http://t1.gstatic.com/images?q=tbn:ANd9GcRW_9ryD7ExT9xMsS37mRVFZeunAVnNgAF5YeDDmqIOBozrsHKm">
            <a:extLst>
              <a:ext uri="{FF2B5EF4-FFF2-40B4-BE49-F238E27FC236}">
                <a16:creationId xmlns:a16="http://schemas.microsoft.com/office/drawing/2014/main" id="{45A42C9C-894C-4612-7DEA-68122D74B6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132" r="21928"/>
          <a:stretch>
            <a:fillRect/>
          </a:stretch>
        </p:blipFill>
        <p:spPr bwMode="auto">
          <a:xfrm>
            <a:off x="787153" y="5589450"/>
            <a:ext cx="714377" cy="93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2E6DADCE-927C-E35A-45D4-AE61DDB5FDA0}"/>
              </a:ext>
            </a:extLst>
          </p:cNvPr>
          <p:cNvPicPr>
            <a:picLocks noChangeAspect="1"/>
          </p:cNvPicPr>
          <p:nvPr/>
        </p:nvPicPr>
        <p:blipFill>
          <a:blip r:embed="rId4"/>
          <a:stretch>
            <a:fillRect/>
          </a:stretch>
        </p:blipFill>
        <p:spPr>
          <a:xfrm>
            <a:off x="179653" y="718695"/>
            <a:ext cx="5288058" cy="4795818"/>
          </a:xfrm>
          <a:prstGeom prst="rect">
            <a:avLst/>
          </a:prstGeom>
        </p:spPr>
      </p:pic>
    </p:spTree>
    <p:extLst>
      <p:ext uri="{BB962C8B-B14F-4D97-AF65-F5344CB8AC3E}">
        <p14:creationId xmlns:p14="http://schemas.microsoft.com/office/powerpoint/2010/main" val="174623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2E8B-DF04-4C56-B59F-6D5929E3EC09}"/>
              </a:ext>
            </a:extLst>
          </p:cNvPr>
          <p:cNvSpPr>
            <a:spLocks noGrp="1"/>
          </p:cNvSpPr>
          <p:nvPr>
            <p:ph type="title"/>
          </p:nvPr>
        </p:nvSpPr>
        <p:spPr>
          <a:xfrm>
            <a:off x="137651" y="152146"/>
            <a:ext cx="4920123" cy="491613"/>
          </a:xfrm>
        </p:spPr>
        <p:txBody>
          <a:bodyPr/>
          <a:lstStyle/>
          <a:p>
            <a:pPr algn="l"/>
            <a:r>
              <a:rPr lang="en-US" sz="1600" b="1" dirty="0">
                <a:solidFill>
                  <a:schemeClr val="bg1"/>
                </a:solidFill>
                <a:latin typeface="Century Gothic" panose="020B0502020202020204" pitchFamily="34" charset="0"/>
                <a:ea typeface="+mn-ea"/>
                <a:cs typeface="+mn-cs"/>
              </a:rPr>
              <a:t>Build Methodology</a:t>
            </a:r>
            <a:endParaRPr lang="en-GB" sz="1600" b="1" dirty="0">
              <a:solidFill>
                <a:schemeClr val="bg1"/>
              </a:solidFill>
              <a:latin typeface="Century Gothic" panose="020B0502020202020204" pitchFamily="34" charset="0"/>
              <a:ea typeface="+mn-ea"/>
              <a:cs typeface="+mn-cs"/>
            </a:endParaRPr>
          </a:p>
        </p:txBody>
      </p:sp>
      <p:sp>
        <p:nvSpPr>
          <p:cNvPr id="5" name="Rectangle 4">
            <a:extLst>
              <a:ext uri="{FF2B5EF4-FFF2-40B4-BE49-F238E27FC236}">
                <a16:creationId xmlns:a16="http://schemas.microsoft.com/office/drawing/2014/main" id="{C13D8C10-AC68-42BD-BE2B-1BCE197CA57E}"/>
              </a:ext>
            </a:extLst>
          </p:cNvPr>
          <p:cNvSpPr>
            <a:spLocks noChangeArrowheads="1"/>
          </p:cNvSpPr>
          <p:nvPr/>
        </p:nvSpPr>
        <p:spPr bwMode="auto">
          <a:xfrm>
            <a:off x="179653" y="31480"/>
            <a:ext cx="203668" cy="44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817" tIns="50408" rIns="100817" bIns="50408" numCol="1" anchor="ctr" anchorCtr="0" compatLnSpc="1">
            <a:prstTxWarp prst="textNoShape">
              <a:avLst/>
            </a:prstTxWarp>
            <a:spAutoFit/>
          </a:bodyPr>
          <a:lstStyle/>
          <a:p>
            <a:endParaRPr lang="en-GB" sz="2205"/>
          </a:p>
        </p:txBody>
      </p:sp>
      <p:sp>
        <p:nvSpPr>
          <p:cNvPr id="24" name="TextBox 23">
            <a:extLst>
              <a:ext uri="{FF2B5EF4-FFF2-40B4-BE49-F238E27FC236}">
                <a16:creationId xmlns:a16="http://schemas.microsoft.com/office/drawing/2014/main" id="{93A3B833-A794-4CC1-971E-61D4838FAB7A}"/>
              </a:ext>
            </a:extLst>
          </p:cNvPr>
          <p:cNvSpPr txBox="1"/>
          <p:nvPr/>
        </p:nvSpPr>
        <p:spPr>
          <a:xfrm>
            <a:off x="6476041" y="715914"/>
            <a:ext cx="3827295" cy="6340197"/>
          </a:xfrm>
          <a:prstGeom prst="rect">
            <a:avLst/>
          </a:prstGeom>
          <a:noFill/>
        </p:spPr>
        <p:txBody>
          <a:bodyPr wrap="square" rtlCol="0">
            <a:spAutoFit/>
          </a:bodyPr>
          <a:lstStyle/>
          <a:p>
            <a:r>
              <a:rPr lang="en-GB" sz="1400" b="1" dirty="0"/>
              <a:t>Primary Construction Sequence</a:t>
            </a:r>
          </a:p>
          <a:p>
            <a:endParaRPr lang="en-GB" sz="1400" dirty="0"/>
          </a:p>
          <a:p>
            <a:r>
              <a:rPr lang="en-GB" sz="1400" dirty="0"/>
              <a:t>1. Form site hoarding, access gate, remove existing MUGA, private car park &amp; level area. </a:t>
            </a:r>
          </a:p>
          <a:p>
            <a:endParaRPr lang="en-GB" sz="1400" dirty="0"/>
          </a:p>
          <a:p>
            <a:r>
              <a:rPr lang="en-GB" sz="1400" dirty="0"/>
              <a:t>2. Divert services and install load bearing piles. </a:t>
            </a:r>
          </a:p>
          <a:p>
            <a:endParaRPr lang="en-GB" sz="1400" dirty="0"/>
          </a:p>
          <a:p>
            <a:r>
              <a:rPr lang="en-GB" sz="1400" dirty="0"/>
              <a:t>3. Excavate and construct foundations, below slab drainage and beam &amp; block ground floor slab.</a:t>
            </a:r>
          </a:p>
          <a:p>
            <a:pPr indent="-342900">
              <a:buAutoNum type="arabicPeriod"/>
            </a:pPr>
            <a:endParaRPr lang="en-GB" sz="1400" dirty="0"/>
          </a:p>
          <a:p>
            <a:r>
              <a:rPr lang="en-GB" sz="1400" dirty="0"/>
              <a:t>4. Erect load bearing masonry, structural steel beams and timber or </a:t>
            </a:r>
            <a:r>
              <a:rPr lang="en-GB" sz="1400" dirty="0" err="1"/>
              <a:t>hollowcore</a:t>
            </a:r>
            <a:r>
              <a:rPr lang="en-GB" sz="1400" dirty="0"/>
              <a:t> PCC planks.</a:t>
            </a:r>
          </a:p>
          <a:p>
            <a:endParaRPr lang="en-GB" sz="1400" dirty="0"/>
          </a:p>
          <a:p>
            <a:r>
              <a:rPr lang="en-GB" sz="1400" dirty="0"/>
              <a:t>5. Construct building envelope - brickwork, windows, doors and roof.</a:t>
            </a:r>
          </a:p>
          <a:p>
            <a:endParaRPr lang="en-GB" sz="1400" dirty="0"/>
          </a:p>
          <a:p>
            <a:r>
              <a:rPr lang="en-GB" sz="1400" dirty="0"/>
              <a:t>*WEATHERTIGHT*</a:t>
            </a:r>
          </a:p>
          <a:p>
            <a:endParaRPr lang="en-GB" sz="1400" dirty="0"/>
          </a:p>
          <a:p>
            <a:r>
              <a:rPr lang="en-GB" sz="1400" dirty="0"/>
              <a:t>6. Mechanical and Electrical installation</a:t>
            </a:r>
          </a:p>
          <a:p>
            <a:endParaRPr lang="en-GB" sz="1400" dirty="0"/>
          </a:p>
          <a:p>
            <a:r>
              <a:rPr lang="en-GB" sz="1400" dirty="0"/>
              <a:t>7. Internal finishes and fit out</a:t>
            </a:r>
          </a:p>
          <a:p>
            <a:endParaRPr lang="en-GB" sz="1400" dirty="0"/>
          </a:p>
          <a:p>
            <a:r>
              <a:rPr lang="en-GB" sz="1400" dirty="0"/>
              <a:t>8. External works including refuse store, cycle store, generator room and substation.</a:t>
            </a:r>
          </a:p>
          <a:p>
            <a:endParaRPr lang="en-GB" sz="1400" dirty="0"/>
          </a:p>
          <a:p>
            <a:r>
              <a:rPr lang="en-GB" sz="1400" dirty="0"/>
              <a:t>9. Testing and commissioning.</a:t>
            </a:r>
          </a:p>
          <a:p>
            <a:endParaRPr lang="en-GB" sz="1400" dirty="0"/>
          </a:p>
          <a:p>
            <a:r>
              <a:rPr lang="en-GB" sz="1400" dirty="0"/>
              <a:t>10. Clean and Handover</a:t>
            </a:r>
          </a:p>
        </p:txBody>
      </p:sp>
      <p:sp>
        <p:nvSpPr>
          <p:cNvPr id="10" name="TextBox 9">
            <a:extLst>
              <a:ext uri="{FF2B5EF4-FFF2-40B4-BE49-F238E27FC236}">
                <a16:creationId xmlns:a16="http://schemas.microsoft.com/office/drawing/2014/main" id="{99E8674A-7B2D-FCBF-8DB5-452C440C600F}"/>
              </a:ext>
            </a:extLst>
          </p:cNvPr>
          <p:cNvSpPr txBox="1"/>
          <p:nvPr/>
        </p:nvSpPr>
        <p:spPr>
          <a:xfrm>
            <a:off x="8512089" y="31480"/>
            <a:ext cx="1036061" cy="307777"/>
          </a:xfrm>
          <a:prstGeom prst="rect">
            <a:avLst/>
          </a:prstGeom>
          <a:noFill/>
        </p:spPr>
        <p:txBody>
          <a:bodyPr wrap="square">
            <a:spAutoFit/>
          </a:bodyPr>
          <a:lstStyle/>
          <a:p>
            <a:r>
              <a:rPr lang="en-GB" sz="1400" b="1" dirty="0">
                <a:latin typeface="Century Gothic" panose="020B0502020202020204" pitchFamily="34" charset="0"/>
              </a:rPr>
              <a:t>Legend</a:t>
            </a:r>
          </a:p>
        </p:txBody>
      </p:sp>
      <p:sp>
        <p:nvSpPr>
          <p:cNvPr id="12" name="TextBox 11">
            <a:extLst>
              <a:ext uri="{FF2B5EF4-FFF2-40B4-BE49-F238E27FC236}">
                <a16:creationId xmlns:a16="http://schemas.microsoft.com/office/drawing/2014/main" id="{4A218971-D289-0E57-E023-7746246A3C66}"/>
              </a:ext>
            </a:extLst>
          </p:cNvPr>
          <p:cNvSpPr txBox="1"/>
          <p:nvPr/>
        </p:nvSpPr>
        <p:spPr>
          <a:xfrm>
            <a:off x="9062697" y="404475"/>
            <a:ext cx="140208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Site boundary </a:t>
            </a:r>
          </a:p>
        </p:txBody>
      </p:sp>
      <p:cxnSp>
        <p:nvCxnSpPr>
          <p:cNvPr id="13" name="Straight Arrow Connector 12">
            <a:extLst>
              <a:ext uri="{FF2B5EF4-FFF2-40B4-BE49-F238E27FC236}">
                <a16:creationId xmlns:a16="http://schemas.microsoft.com/office/drawing/2014/main" id="{4C376CA6-C476-01AD-0896-D8841DA0CA60}"/>
              </a:ext>
            </a:extLst>
          </p:cNvPr>
          <p:cNvCxnSpPr>
            <a:cxnSpLocks/>
          </p:cNvCxnSpPr>
          <p:nvPr/>
        </p:nvCxnSpPr>
        <p:spPr>
          <a:xfrm>
            <a:off x="8701860" y="520820"/>
            <a:ext cx="360837" cy="6616"/>
          </a:xfrm>
          <a:prstGeom prst="straightConnector1">
            <a:avLst/>
          </a:prstGeom>
          <a:ln w="381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B13D979-4204-661F-800E-4D046373B10E}"/>
              </a:ext>
            </a:extLst>
          </p:cNvPr>
          <p:cNvPicPr>
            <a:picLocks noChangeAspect="1"/>
          </p:cNvPicPr>
          <p:nvPr/>
        </p:nvPicPr>
        <p:blipFill>
          <a:blip r:embed="rId2"/>
          <a:stretch>
            <a:fillRect/>
          </a:stretch>
        </p:blipFill>
        <p:spPr>
          <a:xfrm>
            <a:off x="137651" y="1030614"/>
            <a:ext cx="6039865" cy="5500033"/>
          </a:xfrm>
          <a:prstGeom prst="rect">
            <a:avLst/>
          </a:prstGeom>
        </p:spPr>
      </p:pic>
    </p:spTree>
    <p:extLst>
      <p:ext uri="{BB962C8B-B14F-4D97-AF65-F5344CB8AC3E}">
        <p14:creationId xmlns:p14="http://schemas.microsoft.com/office/powerpoint/2010/main" val="1166254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E80425-53E1-4D13-9D4D-BD48FA2E97D8}"/>
              </a:ext>
            </a:extLst>
          </p:cNvPr>
          <p:cNvSpPr>
            <a:spLocks noGrp="1"/>
          </p:cNvSpPr>
          <p:nvPr>
            <p:ph type="title"/>
          </p:nvPr>
        </p:nvSpPr>
        <p:spPr>
          <a:xfrm>
            <a:off x="157316" y="145488"/>
            <a:ext cx="2564410" cy="434616"/>
          </a:xfrm>
        </p:spPr>
        <p:txBody>
          <a:bodyPr/>
          <a:lstStyle/>
          <a:p>
            <a:r>
              <a:rPr lang="en-US" sz="1800" b="1" dirty="0">
                <a:solidFill>
                  <a:schemeClr val="bg1"/>
                </a:solidFill>
                <a:latin typeface="Century Gothic" panose="020B0502020202020204" pitchFamily="34" charset="0"/>
                <a:ea typeface="+mn-ea"/>
                <a:cs typeface="+mn-cs"/>
              </a:rPr>
              <a:t>Offsite Elements</a:t>
            </a:r>
            <a:endParaRPr lang="en-GB" sz="1800" b="1" dirty="0">
              <a:solidFill>
                <a:schemeClr val="bg1"/>
              </a:solidFill>
              <a:latin typeface="Century Gothic" panose="020B0502020202020204" pitchFamily="34" charset="0"/>
              <a:ea typeface="+mn-ea"/>
              <a:cs typeface="+mn-cs"/>
            </a:endParaRPr>
          </a:p>
        </p:txBody>
      </p:sp>
      <p:graphicFrame>
        <p:nvGraphicFramePr>
          <p:cNvPr id="6" name="Table 5">
            <a:extLst>
              <a:ext uri="{FF2B5EF4-FFF2-40B4-BE49-F238E27FC236}">
                <a16:creationId xmlns:a16="http://schemas.microsoft.com/office/drawing/2014/main" id="{CAC117E7-AFD0-4604-ACDE-794F61CB4A52}"/>
              </a:ext>
            </a:extLst>
          </p:cNvPr>
          <p:cNvGraphicFramePr>
            <a:graphicFrameLocks noGrp="1"/>
          </p:cNvGraphicFramePr>
          <p:nvPr>
            <p:extLst>
              <p:ext uri="{D42A27DB-BD31-4B8C-83A1-F6EECF244321}">
                <p14:modId xmlns:p14="http://schemas.microsoft.com/office/powerpoint/2010/main" val="3363990055"/>
              </p:ext>
            </p:extLst>
          </p:nvPr>
        </p:nvGraphicFramePr>
        <p:xfrm>
          <a:off x="275366" y="1038911"/>
          <a:ext cx="9547059" cy="2952983"/>
        </p:xfrm>
        <a:graphic>
          <a:graphicData uri="http://schemas.openxmlformats.org/drawingml/2006/table">
            <a:tbl>
              <a:tblPr/>
              <a:tblGrid>
                <a:gridCol w="4758931">
                  <a:extLst>
                    <a:ext uri="{9D8B030D-6E8A-4147-A177-3AD203B41FA5}">
                      <a16:colId xmlns:a16="http://schemas.microsoft.com/office/drawing/2014/main" val="3701243824"/>
                    </a:ext>
                  </a:extLst>
                </a:gridCol>
                <a:gridCol w="2394064">
                  <a:extLst>
                    <a:ext uri="{9D8B030D-6E8A-4147-A177-3AD203B41FA5}">
                      <a16:colId xmlns:a16="http://schemas.microsoft.com/office/drawing/2014/main" val="2324156446"/>
                    </a:ext>
                  </a:extLst>
                </a:gridCol>
                <a:gridCol w="2394064">
                  <a:extLst>
                    <a:ext uri="{9D8B030D-6E8A-4147-A177-3AD203B41FA5}">
                      <a16:colId xmlns:a16="http://schemas.microsoft.com/office/drawing/2014/main" val="1848883070"/>
                    </a:ext>
                  </a:extLst>
                </a:gridCol>
              </a:tblGrid>
              <a:tr h="328109">
                <a:tc>
                  <a:txBody>
                    <a:bodyPr/>
                    <a:lstStyle/>
                    <a:p>
                      <a:pPr algn="l" fontAlgn="t"/>
                      <a:r>
                        <a:rPr lang="en-GB" sz="1200" b="1" i="0" u="none" strike="noStrike" dirty="0">
                          <a:solidFill>
                            <a:srgbClr val="000000"/>
                          </a:solidFill>
                          <a:effectLst/>
                          <a:latin typeface="Arial" panose="020B0604020202020204" pitchFamily="34" charset="0"/>
                          <a:cs typeface="Arial" panose="020B0604020202020204" pitchFamily="34" charset="0"/>
                        </a:rPr>
                        <a:t>Off-site pre-fabrication Plan</a:t>
                      </a: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b"/>
                      <a:r>
                        <a:rPr lang="en-GB" sz="1200" b="1" i="0" u="none" strike="noStrike" dirty="0">
                          <a:solidFill>
                            <a:srgbClr val="000000"/>
                          </a:solidFill>
                          <a:effectLst/>
                          <a:latin typeface="Arial" panose="020B0604020202020204" pitchFamily="34" charset="0"/>
                          <a:cs typeface="Arial" panose="020B0604020202020204" pitchFamily="34" charset="0"/>
                        </a:rPr>
                        <a:t> </a:t>
                      </a:r>
                    </a:p>
                  </a:txBody>
                  <a:tcPr marL="6526" marR="6526" marT="6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Reason</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6526" marR="6526" marT="6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562674286"/>
                  </a:ext>
                </a:extLst>
              </a:tr>
              <a:tr h="656219">
                <a:tc>
                  <a:txBody>
                    <a:bodyPr/>
                    <a:lstStyle/>
                    <a:p>
                      <a:pPr algn="l" fontAlgn="t"/>
                      <a:r>
                        <a:rPr lang="en-GB" sz="1200" b="0" i="0" u="none" strike="noStrike" dirty="0">
                          <a:solidFill>
                            <a:srgbClr val="000000"/>
                          </a:solidFill>
                          <a:effectLst/>
                          <a:latin typeface="Arial" panose="020B0604020202020204" pitchFamily="34" charset="0"/>
                          <a:cs typeface="Arial" panose="020B0604020202020204" pitchFamily="34" charset="0"/>
                        </a:rPr>
                        <a:t>Not Applicable</a:t>
                      </a: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GB" sz="1200" b="0" i="0" u="none" strike="noStrike" dirty="0">
                          <a:solidFill>
                            <a:srgbClr val="000000"/>
                          </a:solidFill>
                          <a:effectLst/>
                          <a:latin typeface="Arial" panose="020B0604020202020204" pitchFamily="34" charset="0"/>
                          <a:cs typeface="Arial" panose="020B0604020202020204" pitchFamily="34" charset="0"/>
                        </a:rPr>
                        <a:t> </a:t>
                      </a: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12628812"/>
                  </a:ext>
                </a:extLst>
              </a:tr>
              <a:tr h="328109">
                <a:tc>
                  <a:txBody>
                    <a:bodyPr/>
                    <a:lstStyle/>
                    <a:p>
                      <a:pPr algn="l" fontAlgn="t"/>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GB" sz="1200" b="0" i="0" u="none" strike="noStrike" dirty="0">
                          <a:solidFill>
                            <a:srgbClr val="000000"/>
                          </a:solidFill>
                          <a:effectLst/>
                          <a:latin typeface="Arial" panose="020B0604020202020204" pitchFamily="34" charset="0"/>
                          <a:cs typeface="Arial" panose="020B0604020202020204" pitchFamily="34" charset="0"/>
                        </a:rPr>
                        <a:t> </a:t>
                      </a: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25085822"/>
                  </a:ext>
                </a:extLst>
              </a:tr>
              <a:tr h="656219">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GB" sz="1200" b="0" i="0" u="none" strike="noStrike" dirty="0">
                          <a:solidFill>
                            <a:srgbClr val="000000"/>
                          </a:solidFill>
                          <a:effectLst/>
                          <a:latin typeface="Arial" panose="020B0604020202020204" pitchFamily="34" charset="0"/>
                          <a:cs typeface="Arial" panose="020B0604020202020204" pitchFamily="34" charset="0"/>
                        </a:rPr>
                        <a:t> </a:t>
                      </a: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5249379"/>
                  </a:ext>
                </a:extLst>
              </a:tr>
              <a:tr h="328109">
                <a:tc>
                  <a:txBody>
                    <a:bodyPr/>
                    <a:lstStyle/>
                    <a:p>
                      <a:pPr algn="l" fontAlgn="t"/>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GB" sz="1200" b="0" i="0" u="none" strike="noStrike" dirty="0">
                          <a:solidFill>
                            <a:srgbClr val="000000"/>
                          </a:solidFill>
                          <a:effectLst/>
                          <a:latin typeface="Arial" panose="020B0604020202020204" pitchFamily="34" charset="0"/>
                          <a:cs typeface="Arial" panose="020B0604020202020204" pitchFamily="34" charset="0"/>
                        </a:rPr>
                        <a:t> </a:t>
                      </a: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6526" marR="6526" marT="65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27129249"/>
                  </a:ext>
                </a:extLst>
              </a:tr>
              <a:tr h="328109">
                <a:tc>
                  <a:txBody>
                    <a:bodyPr/>
                    <a:lstStyle/>
                    <a:p>
                      <a:pPr algn="l" fontAlgn="b"/>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6526" marR="6526" marT="6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a:t>
                      </a:r>
                    </a:p>
                  </a:txBody>
                  <a:tcPr marL="6526" marR="6526" marT="6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6526" marR="6526" marT="6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75834296"/>
                  </a:ext>
                </a:extLst>
              </a:tr>
              <a:tr h="328109">
                <a:tc>
                  <a:txBody>
                    <a:bodyPr/>
                    <a:lstStyle/>
                    <a:p>
                      <a:pPr algn="l" fontAlgn="b"/>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6526" marR="6526" marT="65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6526" marR="6526" marT="65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6526" marR="6526" marT="6526"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01567185"/>
                  </a:ext>
                </a:extLst>
              </a:tr>
            </a:tbl>
          </a:graphicData>
        </a:graphic>
      </p:graphicFrame>
    </p:spTree>
    <p:extLst>
      <p:ext uri="{BB962C8B-B14F-4D97-AF65-F5344CB8AC3E}">
        <p14:creationId xmlns:p14="http://schemas.microsoft.com/office/powerpoint/2010/main" val="2741316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608A3-3495-4973-9331-F32ACD2F3C7F}"/>
              </a:ext>
            </a:extLst>
          </p:cNvPr>
          <p:cNvSpPr>
            <a:spLocks noGrp="1"/>
          </p:cNvSpPr>
          <p:nvPr>
            <p:ph type="title"/>
          </p:nvPr>
        </p:nvSpPr>
        <p:spPr>
          <a:xfrm>
            <a:off x="0" y="135655"/>
            <a:ext cx="3067665" cy="385455"/>
          </a:xfrm>
        </p:spPr>
        <p:txBody>
          <a:bodyPr/>
          <a:lstStyle/>
          <a:p>
            <a:r>
              <a:rPr lang="en-US" sz="1800" b="1" dirty="0">
                <a:solidFill>
                  <a:schemeClr val="bg1"/>
                </a:solidFill>
                <a:latin typeface="Century Gothic" panose="020B0502020202020204" pitchFamily="34" charset="0"/>
                <a:ea typeface="+mn-ea"/>
                <a:cs typeface="+mn-cs"/>
              </a:rPr>
              <a:t>List of sensitive receptors</a:t>
            </a:r>
            <a:endParaRPr lang="en-GB" sz="1800" b="1" dirty="0">
              <a:solidFill>
                <a:schemeClr val="bg1"/>
              </a:solidFill>
              <a:latin typeface="Century Gothic" panose="020B0502020202020204" pitchFamily="34" charset="0"/>
              <a:ea typeface="+mn-ea"/>
              <a:cs typeface="+mn-cs"/>
            </a:endParaRPr>
          </a:p>
        </p:txBody>
      </p:sp>
      <p:graphicFrame>
        <p:nvGraphicFramePr>
          <p:cNvPr id="3" name="Table 3">
            <a:extLst>
              <a:ext uri="{FF2B5EF4-FFF2-40B4-BE49-F238E27FC236}">
                <a16:creationId xmlns:a16="http://schemas.microsoft.com/office/drawing/2014/main" id="{C3987F02-E795-43AE-B021-4FE4A4B89F6D}"/>
              </a:ext>
            </a:extLst>
          </p:cNvPr>
          <p:cNvGraphicFramePr>
            <a:graphicFrameLocks noGrp="1"/>
          </p:cNvGraphicFramePr>
          <p:nvPr>
            <p:extLst>
              <p:ext uri="{D42A27DB-BD31-4B8C-83A1-F6EECF244321}">
                <p14:modId xmlns:p14="http://schemas.microsoft.com/office/powerpoint/2010/main" val="1299678858"/>
              </p:ext>
            </p:extLst>
          </p:nvPr>
        </p:nvGraphicFramePr>
        <p:xfrm>
          <a:off x="123398" y="1059241"/>
          <a:ext cx="10194191" cy="4207944"/>
        </p:xfrm>
        <a:graphic>
          <a:graphicData uri="http://schemas.openxmlformats.org/drawingml/2006/table">
            <a:tbl>
              <a:tblPr firstRow="1" bandRow="1">
                <a:tableStyleId>{5940675A-B579-460E-94D1-54222C63F5DA}</a:tableStyleId>
              </a:tblPr>
              <a:tblGrid>
                <a:gridCol w="2569002">
                  <a:extLst>
                    <a:ext uri="{9D8B030D-6E8A-4147-A177-3AD203B41FA5}">
                      <a16:colId xmlns:a16="http://schemas.microsoft.com/office/drawing/2014/main" val="4071481549"/>
                    </a:ext>
                  </a:extLst>
                </a:gridCol>
                <a:gridCol w="2542594">
                  <a:extLst>
                    <a:ext uri="{9D8B030D-6E8A-4147-A177-3AD203B41FA5}">
                      <a16:colId xmlns:a16="http://schemas.microsoft.com/office/drawing/2014/main" val="585067660"/>
                    </a:ext>
                  </a:extLst>
                </a:gridCol>
                <a:gridCol w="1167862">
                  <a:extLst>
                    <a:ext uri="{9D8B030D-6E8A-4147-A177-3AD203B41FA5}">
                      <a16:colId xmlns:a16="http://schemas.microsoft.com/office/drawing/2014/main" val="3237962538"/>
                    </a:ext>
                  </a:extLst>
                </a:gridCol>
                <a:gridCol w="1069114">
                  <a:extLst>
                    <a:ext uri="{9D8B030D-6E8A-4147-A177-3AD203B41FA5}">
                      <a16:colId xmlns:a16="http://schemas.microsoft.com/office/drawing/2014/main" val="1018107392"/>
                    </a:ext>
                  </a:extLst>
                </a:gridCol>
                <a:gridCol w="1044709">
                  <a:extLst>
                    <a:ext uri="{9D8B030D-6E8A-4147-A177-3AD203B41FA5}">
                      <a16:colId xmlns:a16="http://schemas.microsoft.com/office/drawing/2014/main" val="2807789935"/>
                    </a:ext>
                  </a:extLst>
                </a:gridCol>
                <a:gridCol w="584791">
                  <a:extLst>
                    <a:ext uri="{9D8B030D-6E8A-4147-A177-3AD203B41FA5}">
                      <a16:colId xmlns:a16="http://schemas.microsoft.com/office/drawing/2014/main" val="2728803240"/>
                    </a:ext>
                  </a:extLst>
                </a:gridCol>
                <a:gridCol w="393404">
                  <a:extLst>
                    <a:ext uri="{9D8B030D-6E8A-4147-A177-3AD203B41FA5}">
                      <a16:colId xmlns:a16="http://schemas.microsoft.com/office/drawing/2014/main" val="1774508262"/>
                    </a:ext>
                  </a:extLst>
                </a:gridCol>
                <a:gridCol w="822715">
                  <a:extLst>
                    <a:ext uri="{9D8B030D-6E8A-4147-A177-3AD203B41FA5}">
                      <a16:colId xmlns:a16="http://schemas.microsoft.com/office/drawing/2014/main" val="1212731904"/>
                    </a:ext>
                  </a:extLst>
                </a:gridCol>
              </a:tblGrid>
              <a:tr h="1171841">
                <a:tc rowSpan="2">
                  <a:txBody>
                    <a:bodyPr/>
                    <a:lstStyle/>
                    <a:p>
                      <a:r>
                        <a:rPr lang="en-US" sz="1700" dirty="0"/>
                        <a:t>Address</a:t>
                      </a:r>
                      <a:endParaRPr lang="en-GB" sz="1700" dirty="0"/>
                    </a:p>
                  </a:txBody>
                  <a:tcPr marL="78307" marR="78307" marT="39154" marB="39154"/>
                </a:tc>
                <a:tc rowSpan="2">
                  <a:txBody>
                    <a:bodyPr/>
                    <a:lstStyle/>
                    <a:p>
                      <a:r>
                        <a:rPr lang="en-US" sz="1700" dirty="0"/>
                        <a:t>Type of receptor (dwelling, place of worship, school, business substation, </a:t>
                      </a:r>
                      <a:r>
                        <a:rPr lang="en-US" sz="1700" dirty="0" err="1"/>
                        <a:t>etc</a:t>
                      </a:r>
                      <a:r>
                        <a:rPr lang="en-US" sz="1700" dirty="0"/>
                        <a:t>)</a:t>
                      </a:r>
                      <a:endParaRPr lang="en-GB" sz="1700" dirty="0"/>
                    </a:p>
                  </a:txBody>
                  <a:tcPr marL="78307" marR="78307" marT="39154" marB="39154"/>
                </a:tc>
                <a:tc gridSpan="3">
                  <a:txBody>
                    <a:bodyPr/>
                    <a:lstStyle/>
                    <a:p>
                      <a:r>
                        <a:rPr lang="en-US" sz="1700" dirty="0"/>
                        <a:t>Impacts (Dust, Noise, Vibration</a:t>
                      </a:r>
                      <a:endParaRPr lang="en-GB" sz="1700" dirty="0"/>
                    </a:p>
                  </a:txBody>
                  <a:tcPr marL="78307" marR="78307" marT="39154" marB="39154"/>
                </a:tc>
                <a:tc hMerge="1">
                  <a:txBody>
                    <a:bodyPr/>
                    <a:lstStyle/>
                    <a:p>
                      <a:endParaRPr lang="en-GB" dirty="0"/>
                    </a:p>
                  </a:txBody>
                  <a:tcPr/>
                </a:tc>
                <a:tc hMerge="1">
                  <a:txBody>
                    <a:bodyPr/>
                    <a:lstStyle/>
                    <a:p>
                      <a:endParaRPr lang="en-GB" dirty="0"/>
                    </a:p>
                  </a:txBody>
                  <a:tcPr/>
                </a:tc>
                <a:tc gridSpan="3">
                  <a:txBody>
                    <a:bodyPr/>
                    <a:lstStyle/>
                    <a:p>
                      <a:r>
                        <a:rPr lang="en-US" sz="1700" dirty="0"/>
                        <a:t>Controls (done by Health and Safety not planner)</a:t>
                      </a:r>
                      <a:endParaRPr lang="en-GB" sz="1700" dirty="0"/>
                    </a:p>
                  </a:txBody>
                  <a:tcPr marL="78307" marR="78307" marT="39154" marB="39154"/>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702687499"/>
                  </a:ext>
                </a:extLst>
              </a:tr>
              <a:tr h="816739">
                <a:tc vMerge="1">
                  <a:txBody>
                    <a:bodyPr/>
                    <a:lstStyle/>
                    <a:p>
                      <a:endParaRPr lang="en-GB"/>
                    </a:p>
                  </a:txBody>
                  <a:tcPr/>
                </a:tc>
                <a:tc vMerge="1">
                  <a:txBody>
                    <a:bodyPr/>
                    <a:lstStyle/>
                    <a:p>
                      <a:endParaRPr lang="en-GB"/>
                    </a:p>
                  </a:txBody>
                  <a:tcPr/>
                </a:tc>
                <a:tc>
                  <a:txBody>
                    <a:bodyPr/>
                    <a:lstStyle/>
                    <a:p>
                      <a:r>
                        <a:rPr lang="en-US" sz="1700" dirty="0"/>
                        <a:t>Dust</a:t>
                      </a:r>
                      <a:endParaRPr lang="en-GB" sz="1700" dirty="0"/>
                    </a:p>
                  </a:txBody>
                  <a:tcPr marL="78307" marR="78307" marT="39154" marB="39154"/>
                </a:tc>
                <a:tc>
                  <a:txBody>
                    <a:bodyPr/>
                    <a:lstStyle/>
                    <a:p>
                      <a:r>
                        <a:rPr lang="en-US" sz="1700" dirty="0"/>
                        <a:t>Noise</a:t>
                      </a:r>
                      <a:endParaRPr lang="en-GB" sz="1700" dirty="0"/>
                    </a:p>
                  </a:txBody>
                  <a:tcPr marL="78307" marR="78307" marT="39154" marB="39154"/>
                </a:tc>
                <a:tc>
                  <a:txBody>
                    <a:bodyPr/>
                    <a:lstStyle/>
                    <a:p>
                      <a:r>
                        <a:rPr lang="en-US" sz="1700" dirty="0" err="1"/>
                        <a:t>Vib</a:t>
                      </a:r>
                      <a:endParaRPr lang="en-GB" sz="1700" dirty="0"/>
                    </a:p>
                  </a:txBody>
                  <a:tcPr marL="78307" marR="78307" marT="39154" marB="39154"/>
                </a:tc>
                <a:tc>
                  <a:txBody>
                    <a:bodyPr/>
                    <a:lstStyle/>
                    <a:p>
                      <a:endParaRPr lang="en-GB" sz="1700" dirty="0"/>
                    </a:p>
                  </a:txBody>
                  <a:tcPr marL="78307" marR="78307" marT="39154" marB="39154"/>
                </a:tc>
                <a:tc>
                  <a:txBody>
                    <a:bodyPr/>
                    <a:lstStyle/>
                    <a:p>
                      <a:endParaRPr lang="en-GB" sz="1700" dirty="0"/>
                    </a:p>
                  </a:txBody>
                  <a:tcPr marL="78307" marR="78307" marT="39154" marB="39154"/>
                </a:tc>
                <a:tc>
                  <a:txBody>
                    <a:bodyPr/>
                    <a:lstStyle/>
                    <a:p>
                      <a:endParaRPr lang="en-GB" sz="1700" dirty="0"/>
                    </a:p>
                  </a:txBody>
                  <a:tcPr marL="78307" marR="78307" marT="39154" marB="39154"/>
                </a:tc>
                <a:extLst>
                  <a:ext uri="{0D108BD9-81ED-4DB2-BD59-A6C34878D82A}">
                    <a16:rowId xmlns:a16="http://schemas.microsoft.com/office/drawing/2014/main" val="54281531"/>
                  </a:ext>
                </a:extLst>
              </a:tr>
              <a:tr h="811448">
                <a:tc>
                  <a:txBody>
                    <a:bodyPr/>
                    <a:lstStyle/>
                    <a:p>
                      <a:pPr marL="0" algn="l" defTabSz="1028700" rtl="0" eaLnBrk="1" fontAlgn="base" latinLnBrk="0" hangingPunct="1"/>
                      <a:r>
                        <a:rPr lang="en-GB" sz="1700" kern="1200" dirty="0">
                          <a:solidFill>
                            <a:schemeClr val="tx1"/>
                          </a:solidFill>
                          <a:latin typeface="+mn-lt"/>
                          <a:ea typeface="+mn-ea"/>
                          <a:cs typeface="+mn-cs"/>
                        </a:rPr>
                        <a:t>Godwin Court, London NW1 1NW</a:t>
                      </a:r>
                    </a:p>
                  </a:txBody>
                  <a:tcPr marL="78307" marR="78307" marT="39154" marB="39154"/>
                </a:tc>
                <a:tc>
                  <a:txBody>
                    <a:bodyPr/>
                    <a:lstStyle/>
                    <a:p>
                      <a:pPr marL="0" marR="0" lvl="0" indent="0" algn="l" defTabSz="1028700" rtl="0" eaLnBrk="1" fontAlgn="auto" latinLnBrk="0" hangingPunct="1">
                        <a:lnSpc>
                          <a:spcPct val="100000"/>
                        </a:lnSpc>
                        <a:spcBef>
                          <a:spcPts val="0"/>
                        </a:spcBef>
                        <a:spcAft>
                          <a:spcPts val="0"/>
                        </a:spcAft>
                        <a:buClrTx/>
                        <a:buSzTx/>
                        <a:buFontTx/>
                        <a:buNone/>
                        <a:tabLst/>
                        <a:defRPr/>
                      </a:pPr>
                      <a:r>
                        <a:rPr lang="en-GB" sz="1700" dirty="0"/>
                        <a:t>Residential Area</a:t>
                      </a:r>
                    </a:p>
                  </a:txBody>
                  <a:tcPr marL="78307" marR="78307" marT="39154" marB="39154"/>
                </a:tc>
                <a:tc>
                  <a:txBody>
                    <a:bodyPr/>
                    <a:lstStyle/>
                    <a:p>
                      <a:pPr marL="0" marR="0" lvl="0" indent="0" algn="ctr" defTabSz="10287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Calibri"/>
                          <a:ea typeface="+mn-ea"/>
                          <a:cs typeface="+mn-cs"/>
                        </a:rPr>
                        <a:t>Medium</a:t>
                      </a:r>
                    </a:p>
                  </a:txBody>
                  <a:tcPr marL="78307" marR="78307" marT="39154" marB="39154">
                    <a:solidFill>
                      <a:schemeClr val="accent6">
                        <a:lumMod val="60000"/>
                        <a:lumOff val="40000"/>
                      </a:schemeClr>
                    </a:solidFill>
                  </a:tcPr>
                </a:tc>
                <a:tc>
                  <a:txBody>
                    <a:bodyPr/>
                    <a:lstStyle/>
                    <a:p>
                      <a:pPr marL="0" marR="0" lvl="0" indent="0" algn="ctr" defTabSz="10287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mn-lt"/>
                          <a:ea typeface="+mn-ea"/>
                          <a:cs typeface="+mn-cs"/>
                        </a:rPr>
                        <a:t>Medium</a:t>
                      </a:r>
                    </a:p>
                  </a:txBody>
                  <a:tcPr marL="78307" marR="78307" marT="39154" marB="39154">
                    <a:solidFill>
                      <a:schemeClr val="accent6">
                        <a:lumMod val="60000"/>
                        <a:lumOff val="40000"/>
                      </a:schemeClr>
                    </a:solidFill>
                  </a:tcPr>
                </a:tc>
                <a:tc>
                  <a:txBody>
                    <a:bodyPr/>
                    <a:lstStyle/>
                    <a:p>
                      <a:pPr marL="0" marR="0" lvl="0" indent="0" algn="ctr" defTabSz="10287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mn-lt"/>
                          <a:ea typeface="+mn-ea"/>
                          <a:cs typeface="+mn-cs"/>
                        </a:rPr>
                        <a:t>Medium</a:t>
                      </a:r>
                    </a:p>
                  </a:txBody>
                  <a:tcPr marL="78307" marR="78307" marT="39154" marB="39154">
                    <a:solidFill>
                      <a:schemeClr val="accent6">
                        <a:lumMod val="60000"/>
                        <a:lumOff val="40000"/>
                      </a:schemeClr>
                    </a:solidFill>
                  </a:tcPr>
                </a:tc>
                <a:tc>
                  <a:txBody>
                    <a:bodyPr/>
                    <a:lstStyle/>
                    <a:p>
                      <a:endParaRPr lang="en-GB" sz="1700" dirty="0"/>
                    </a:p>
                  </a:txBody>
                  <a:tcPr marL="78307" marR="78307" marT="39154" marB="39154"/>
                </a:tc>
                <a:tc>
                  <a:txBody>
                    <a:bodyPr/>
                    <a:lstStyle/>
                    <a:p>
                      <a:endParaRPr lang="en-GB" sz="1700" dirty="0"/>
                    </a:p>
                  </a:txBody>
                  <a:tcPr marL="78307" marR="78307" marT="39154" marB="39154"/>
                </a:tc>
                <a:tc>
                  <a:txBody>
                    <a:bodyPr/>
                    <a:lstStyle/>
                    <a:p>
                      <a:endParaRPr lang="en-GB" sz="1700" dirty="0"/>
                    </a:p>
                  </a:txBody>
                  <a:tcPr marL="78307" marR="78307" marT="39154" marB="39154"/>
                </a:tc>
                <a:extLst>
                  <a:ext uri="{0D108BD9-81ED-4DB2-BD59-A6C34878D82A}">
                    <a16:rowId xmlns:a16="http://schemas.microsoft.com/office/drawing/2014/main" val="175586994"/>
                  </a:ext>
                </a:extLst>
              </a:tr>
              <a:tr h="811448">
                <a:tc>
                  <a:txBody>
                    <a:bodyPr/>
                    <a:lstStyle/>
                    <a:p>
                      <a:pPr marL="0" algn="l" defTabSz="1028700" rtl="0" eaLnBrk="1" latinLnBrk="0" hangingPunct="1"/>
                      <a:r>
                        <a:rPr lang="en-GB" sz="1700" kern="1200" dirty="0" err="1">
                          <a:solidFill>
                            <a:schemeClr val="tx1"/>
                          </a:solidFill>
                          <a:latin typeface="+mn-lt"/>
                          <a:ea typeface="+mn-ea"/>
                          <a:cs typeface="+mn-cs"/>
                        </a:rPr>
                        <a:t>Crowndale</a:t>
                      </a:r>
                      <a:r>
                        <a:rPr lang="en-GB" sz="1700" kern="1200" dirty="0">
                          <a:solidFill>
                            <a:schemeClr val="tx1"/>
                          </a:solidFill>
                          <a:latin typeface="+mn-lt"/>
                          <a:ea typeface="+mn-ea"/>
                          <a:cs typeface="+mn-cs"/>
                        </a:rPr>
                        <a:t> Court, London NW1 1TY</a:t>
                      </a:r>
                    </a:p>
                  </a:txBody>
                  <a:tcPr marL="78307" marR="78307" marT="39154" marB="39154"/>
                </a:tc>
                <a:tc>
                  <a:txBody>
                    <a:bodyPr/>
                    <a:lstStyle/>
                    <a:p>
                      <a:pPr marL="0" marR="0" lvl="0" indent="0" algn="l" defTabSz="1028700" rtl="0" eaLnBrk="1" fontAlgn="auto" latinLnBrk="0" hangingPunct="1">
                        <a:lnSpc>
                          <a:spcPct val="100000"/>
                        </a:lnSpc>
                        <a:spcBef>
                          <a:spcPts val="0"/>
                        </a:spcBef>
                        <a:spcAft>
                          <a:spcPts val="0"/>
                        </a:spcAft>
                        <a:buClrTx/>
                        <a:buSzTx/>
                        <a:buFontTx/>
                        <a:buNone/>
                        <a:tabLst/>
                        <a:defRPr/>
                      </a:pPr>
                      <a:r>
                        <a:rPr lang="en-GB" sz="1700" dirty="0"/>
                        <a:t>Residential Area</a:t>
                      </a:r>
                    </a:p>
                  </a:txBody>
                  <a:tcPr marL="78307" marR="78307" marT="39154" marB="39154"/>
                </a:tc>
                <a:tc>
                  <a:txBody>
                    <a:bodyPr/>
                    <a:lstStyle/>
                    <a:p>
                      <a:pPr marL="0" marR="0" lvl="0" indent="0" algn="ctr" defTabSz="10287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mn-lt"/>
                          <a:ea typeface="+mn-ea"/>
                          <a:cs typeface="+mn-cs"/>
                        </a:rPr>
                        <a:t>Medium</a:t>
                      </a:r>
                    </a:p>
                  </a:txBody>
                  <a:tcPr marL="78307" marR="78307" marT="39154" marB="39154">
                    <a:solidFill>
                      <a:schemeClr val="accent6">
                        <a:lumMod val="60000"/>
                        <a:lumOff val="40000"/>
                      </a:schemeClr>
                    </a:solidFill>
                  </a:tcPr>
                </a:tc>
                <a:tc>
                  <a:txBody>
                    <a:bodyPr/>
                    <a:lstStyle/>
                    <a:p>
                      <a:pPr marL="0" marR="0" lvl="0" indent="0" algn="ctr" defTabSz="10287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mn-lt"/>
                          <a:ea typeface="+mn-ea"/>
                          <a:cs typeface="+mn-cs"/>
                        </a:rPr>
                        <a:t>Medium</a:t>
                      </a:r>
                    </a:p>
                  </a:txBody>
                  <a:tcPr marL="78307" marR="78307" marT="39154" marB="39154">
                    <a:solidFill>
                      <a:schemeClr val="accent6">
                        <a:lumMod val="60000"/>
                        <a:lumOff val="40000"/>
                      </a:schemeClr>
                    </a:solidFill>
                  </a:tcPr>
                </a:tc>
                <a:tc>
                  <a:txBody>
                    <a:bodyPr/>
                    <a:lstStyle/>
                    <a:p>
                      <a:pPr marL="0" marR="0" lvl="0" indent="0" algn="ctr" defTabSz="10287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mn-lt"/>
                          <a:ea typeface="+mn-ea"/>
                          <a:cs typeface="+mn-cs"/>
                        </a:rPr>
                        <a:t>Medium</a:t>
                      </a:r>
                    </a:p>
                  </a:txBody>
                  <a:tcPr marL="78307" marR="78307" marT="39154" marB="39154">
                    <a:solidFill>
                      <a:schemeClr val="accent6">
                        <a:lumMod val="60000"/>
                        <a:lumOff val="40000"/>
                      </a:schemeClr>
                    </a:solidFill>
                  </a:tcPr>
                </a:tc>
                <a:tc>
                  <a:txBody>
                    <a:bodyPr/>
                    <a:lstStyle/>
                    <a:p>
                      <a:pPr algn="ctr"/>
                      <a:endParaRPr lang="en-GB" sz="1700" dirty="0"/>
                    </a:p>
                  </a:txBody>
                  <a:tcPr marL="78307" marR="78307" marT="39154" marB="39154"/>
                </a:tc>
                <a:tc>
                  <a:txBody>
                    <a:bodyPr/>
                    <a:lstStyle/>
                    <a:p>
                      <a:endParaRPr lang="en-GB" sz="1700" dirty="0"/>
                    </a:p>
                  </a:txBody>
                  <a:tcPr marL="78307" marR="78307" marT="39154" marB="39154"/>
                </a:tc>
                <a:tc>
                  <a:txBody>
                    <a:bodyPr/>
                    <a:lstStyle/>
                    <a:p>
                      <a:endParaRPr lang="en-GB" sz="1700" dirty="0"/>
                    </a:p>
                  </a:txBody>
                  <a:tcPr marL="78307" marR="78307" marT="39154" marB="39154"/>
                </a:tc>
                <a:extLst>
                  <a:ext uri="{0D108BD9-81ED-4DB2-BD59-A6C34878D82A}">
                    <a16:rowId xmlns:a16="http://schemas.microsoft.com/office/drawing/2014/main" val="2505083954"/>
                  </a:ext>
                </a:extLst>
              </a:tr>
              <a:tr h="493950">
                <a:tc>
                  <a:txBody>
                    <a:bodyPr/>
                    <a:lstStyle/>
                    <a:p>
                      <a:pPr marL="0" algn="l" defTabSz="1028700" rtl="0" eaLnBrk="1" fontAlgn="base" latinLnBrk="0" hangingPunct="1"/>
                      <a:r>
                        <a:rPr lang="en-GB" sz="1700" kern="1200" dirty="0">
                          <a:solidFill>
                            <a:schemeClr val="tx1"/>
                          </a:solidFill>
                          <a:latin typeface="+mn-lt"/>
                          <a:ea typeface="+mn-ea"/>
                          <a:cs typeface="+mn-cs"/>
                        </a:rPr>
                        <a:t>Camden Learning Centre (South Boundary)</a:t>
                      </a:r>
                    </a:p>
                  </a:txBody>
                  <a:tcPr marL="78307" marR="78307" marT="39154" marB="39154"/>
                </a:tc>
                <a:tc>
                  <a:txBody>
                    <a:bodyPr/>
                    <a:lstStyle/>
                    <a:p>
                      <a:r>
                        <a:rPr lang="en-GB" sz="1700" dirty="0"/>
                        <a:t>School</a:t>
                      </a:r>
                    </a:p>
                  </a:txBody>
                  <a:tcPr marL="78307" marR="78307" marT="39154" marB="39154"/>
                </a:tc>
                <a:tc>
                  <a:txBody>
                    <a:bodyPr/>
                    <a:lstStyle/>
                    <a:p>
                      <a:pPr marL="0" marR="0" lvl="0" indent="0" algn="ctr" defTabSz="10287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mn-lt"/>
                          <a:ea typeface="+mn-ea"/>
                          <a:cs typeface="+mn-cs"/>
                        </a:rPr>
                        <a:t>Medium</a:t>
                      </a:r>
                    </a:p>
                  </a:txBody>
                  <a:tcPr marL="78307" marR="78307" marT="39154" marB="39154">
                    <a:solidFill>
                      <a:schemeClr val="accent6">
                        <a:lumMod val="60000"/>
                        <a:lumOff val="40000"/>
                      </a:schemeClr>
                    </a:solidFill>
                  </a:tcPr>
                </a:tc>
                <a:tc>
                  <a:txBody>
                    <a:bodyPr/>
                    <a:lstStyle/>
                    <a:p>
                      <a:pPr marL="0" marR="0" lvl="0" indent="0" algn="ctr" defTabSz="10287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mn-lt"/>
                          <a:ea typeface="+mn-ea"/>
                          <a:cs typeface="+mn-cs"/>
                        </a:rPr>
                        <a:t>Medium</a:t>
                      </a:r>
                    </a:p>
                  </a:txBody>
                  <a:tcPr marL="78307" marR="78307" marT="39154" marB="39154">
                    <a:solidFill>
                      <a:schemeClr val="accent6">
                        <a:lumMod val="60000"/>
                        <a:lumOff val="40000"/>
                      </a:schemeClr>
                    </a:solidFill>
                  </a:tcPr>
                </a:tc>
                <a:tc>
                  <a:txBody>
                    <a:bodyPr/>
                    <a:lstStyle/>
                    <a:p>
                      <a:pPr marL="0" marR="0" lvl="0" indent="0" algn="ctr" defTabSz="10287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mn-lt"/>
                          <a:ea typeface="+mn-ea"/>
                          <a:cs typeface="+mn-cs"/>
                        </a:rPr>
                        <a:t>Medium</a:t>
                      </a:r>
                    </a:p>
                  </a:txBody>
                  <a:tcPr marL="78307" marR="78307" marT="39154" marB="39154">
                    <a:solidFill>
                      <a:schemeClr val="accent6">
                        <a:lumMod val="60000"/>
                        <a:lumOff val="40000"/>
                      </a:schemeClr>
                    </a:solidFill>
                  </a:tcPr>
                </a:tc>
                <a:tc>
                  <a:txBody>
                    <a:bodyPr/>
                    <a:lstStyle/>
                    <a:p>
                      <a:pPr algn="ctr"/>
                      <a:endParaRPr lang="en-GB" sz="1700" dirty="0"/>
                    </a:p>
                  </a:txBody>
                  <a:tcPr marL="78307" marR="78307" marT="39154" marB="39154"/>
                </a:tc>
                <a:tc>
                  <a:txBody>
                    <a:bodyPr/>
                    <a:lstStyle/>
                    <a:p>
                      <a:endParaRPr lang="en-GB" sz="1700" dirty="0"/>
                    </a:p>
                  </a:txBody>
                  <a:tcPr marL="78307" marR="78307" marT="39154" marB="39154"/>
                </a:tc>
                <a:tc>
                  <a:txBody>
                    <a:bodyPr/>
                    <a:lstStyle/>
                    <a:p>
                      <a:endParaRPr lang="en-GB" sz="1700" dirty="0"/>
                    </a:p>
                  </a:txBody>
                  <a:tcPr marL="78307" marR="78307" marT="39154" marB="39154"/>
                </a:tc>
                <a:extLst>
                  <a:ext uri="{0D108BD9-81ED-4DB2-BD59-A6C34878D82A}">
                    <a16:rowId xmlns:a16="http://schemas.microsoft.com/office/drawing/2014/main" val="520916541"/>
                  </a:ext>
                </a:extLst>
              </a:tr>
            </a:tbl>
          </a:graphicData>
        </a:graphic>
      </p:graphicFrame>
    </p:spTree>
    <p:extLst>
      <p:ext uri="{BB962C8B-B14F-4D97-AF65-F5344CB8AC3E}">
        <p14:creationId xmlns:p14="http://schemas.microsoft.com/office/powerpoint/2010/main" val="4121527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14E0C-DF70-4833-B25A-FF94FA1C785A}"/>
              </a:ext>
            </a:extLst>
          </p:cNvPr>
          <p:cNvSpPr>
            <a:spLocks noGrp="1"/>
          </p:cNvSpPr>
          <p:nvPr>
            <p:ph type="title"/>
          </p:nvPr>
        </p:nvSpPr>
        <p:spPr>
          <a:xfrm>
            <a:off x="68826" y="146014"/>
            <a:ext cx="3066446" cy="512748"/>
          </a:xfrm>
        </p:spPr>
        <p:txBody>
          <a:bodyPr/>
          <a:lstStyle/>
          <a:p>
            <a:r>
              <a:rPr lang="en-US" sz="1800" b="1" dirty="0">
                <a:solidFill>
                  <a:schemeClr val="bg1"/>
                </a:solidFill>
                <a:latin typeface="Century Gothic" panose="020B0502020202020204" pitchFamily="34" charset="0"/>
                <a:ea typeface="+mn-ea"/>
                <a:cs typeface="+mn-cs"/>
              </a:rPr>
              <a:t>Noise Dust and Vibration</a:t>
            </a:r>
            <a:endParaRPr lang="en-GB" sz="1800" b="1" dirty="0">
              <a:solidFill>
                <a:schemeClr val="bg1"/>
              </a:solidFill>
              <a:latin typeface="Century Gothic" panose="020B0502020202020204" pitchFamily="34" charset="0"/>
              <a:ea typeface="+mn-ea"/>
              <a:cs typeface="+mn-cs"/>
            </a:endParaRPr>
          </a:p>
        </p:txBody>
      </p:sp>
      <p:graphicFrame>
        <p:nvGraphicFramePr>
          <p:cNvPr id="4" name="Table 4">
            <a:extLst>
              <a:ext uri="{FF2B5EF4-FFF2-40B4-BE49-F238E27FC236}">
                <a16:creationId xmlns:a16="http://schemas.microsoft.com/office/drawing/2014/main" id="{7C953B3C-3388-4583-8318-77ACDF4EAEFF}"/>
              </a:ext>
            </a:extLst>
          </p:cNvPr>
          <p:cNvGraphicFramePr>
            <a:graphicFrameLocks noGrp="1"/>
          </p:cNvGraphicFramePr>
          <p:nvPr>
            <p:extLst>
              <p:ext uri="{D42A27DB-BD31-4B8C-83A1-F6EECF244321}">
                <p14:modId xmlns:p14="http://schemas.microsoft.com/office/powerpoint/2010/main" val="2048317595"/>
              </p:ext>
            </p:extLst>
          </p:nvPr>
        </p:nvGraphicFramePr>
        <p:xfrm>
          <a:off x="285135" y="883503"/>
          <a:ext cx="9812594" cy="4704941"/>
        </p:xfrm>
        <a:graphic>
          <a:graphicData uri="http://schemas.openxmlformats.org/drawingml/2006/table">
            <a:tbl>
              <a:tblPr firstRow="1" bandRow="1">
                <a:tableStyleId>{5940675A-B579-460E-94D1-54222C63F5DA}</a:tableStyleId>
              </a:tblPr>
              <a:tblGrid>
                <a:gridCol w="4906186">
                  <a:extLst>
                    <a:ext uri="{9D8B030D-6E8A-4147-A177-3AD203B41FA5}">
                      <a16:colId xmlns:a16="http://schemas.microsoft.com/office/drawing/2014/main" val="1246539149"/>
                    </a:ext>
                  </a:extLst>
                </a:gridCol>
                <a:gridCol w="4906408">
                  <a:extLst>
                    <a:ext uri="{9D8B030D-6E8A-4147-A177-3AD203B41FA5}">
                      <a16:colId xmlns:a16="http://schemas.microsoft.com/office/drawing/2014/main" val="3237088123"/>
                    </a:ext>
                  </a:extLst>
                </a:gridCol>
              </a:tblGrid>
              <a:tr h="456497">
                <a:tc gridSpan="2">
                  <a:txBody>
                    <a:bodyPr/>
                    <a:lstStyle/>
                    <a:p>
                      <a:r>
                        <a:rPr lang="en-US" sz="1700" dirty="0"/>
                        <a:t>List of sensitive receptors</a:t>
                      </a:r>
                    </a:p>
                  </a:txBody>
                  <a:tcPr marL="78307" marR="78307" marT="39154" marB="39154"/>
                </a:tc>
                <a:tc hMerge="1">
                  <a:txBody>
                    <a:bodyPr/>
                    <a:lstStyle/>
                    <a:p>
                      <a:r>
                        <a:rPr lang="en-US" dirty="0"/>
                        <a:t>Address</a:t>
                      </a:r>
                      <a:endParaRPr lang="en-GB" dirty="0"/>
                    </a:p>
                  </a:txBody>
                  <a:tcPr/>
                </a:tc>
                <a:extLst>
                  <a:ext uri="{0D108BD9-81ED-4DB2-BD59-A6C34878D82A}">
                    <a16:rowId xmlns:a16="http://schemas.microsoft.com/office/drawing/2014/main" val="2948003795"/>
                  </a:ext>
                </a:extLst>
              </a:tr>
              <a:tr h="456497">
                <a:tc>
                  <a:txBody>
                    <a:bodyPr/>
                    <a:lstStyle/>
                    <a:p>
                      <a:r>
                        <a:rPr lang="en-US" sz="1700" b="1" dirty="0"/>
                        <a:t>Building Name</a:t>
                      </a:r>
                      <a:endParaRPr lang="en-GB" sz="1700" b="1" dirty="0"/>
                    </a:p>
                  </a:txBody>
                  <a:tcPr marL="78307" marR="78307" marT="39154" marB="39154"/>
                </a:tc>
                <a:tc>
                  <a:txBody>
                    <a:bodyPr/>
                    <a:lstStyle/>
                    <a:p>
                      <a:r>
                        <a:rPr lang="en-US" sz="1700" b="1" dirty="0"/>
                        <a:t>Address</a:t>
                      </a:r>
                      <a:endParaRPr lang="en-GB" sz="1700" b="1" dirty="0"/>
                    </a:p>
                  </a:txBody>
                  <a:tcPr marL="78307" marR="78307" marT="39154" marB="39154"/>
                </a:tc>
                <a:extLst>
                  <a:ext uri="{0D108BD9-81ED-4DB2-BD59-A6C34878D82A}">
                    <a16:rowId xmlns:a16="http://schemas.microsoft.com/office/drawing/2014/main" val="2189790129"/>
                  </a:ext>
                </a:extLst>
              </a:tr>
              <a:tr h="456497">
                <a:tc>
                  <a:txBody>
                    <a:bodyPr/>
                    <a:lstStyle/>
                    <a:p>
                      <a:pPr marL="0" algn="l" defTabSz="1028700" rtl="0" eaLnBrk="1" fontAlgn="base" latinLnBrk="0" hangingPunct="1"/>
                      <a:r>
                        <a:rPr lang="en-GB" sz="1700" kern="1200" dirty="0">
                          <a:solidFill>
                            <a:schemeClr val="tx1"/>
                          </a:solidFill>
                          <a:latin typeface="+mn-lt"/>
                          <a:ea typeface="+mn-ea"/>
                          <a:cs typeface="+mn-cs"/>
                        </a:rPr>
                        <a:t>Godwin Court - Housing Block</a:t>
                      </a:r>
                    </a:p>
                  </a:txBody>
                  <a:tcPr marL="78307" marR="78307" marT="39154" marB="39154"/>
                </a:tc>
                <a:tc>
                  <a:txBody>
                    <a:bodyPr/>
                    <a:lstStyle/>
                    <a:p>
                      <a:pPr marL="0" algn="l" defTabSz="1028700" rtl="0" eaLnBrk="1" latinLnBrk="0" hangingPunct="1"/>
                      <a:r>
                        <a:rPr lang="en-GB" sz="1700" kern="1200" dirty="0" err="1">
                          <a:solidFill>
                            <a:schemeClr val="tx1"/>
                          </a:solidFill>
                          <a:latin typeface="+mn-lt"/>
                          <a:ea typeface="+mn-ea"/>
                          <a:cs typeface="+mn-cs"/>
                        </a:rPr>
                        <a:t>Crowndale</a:t>
                      </a:r>
                      <a:r>
                        <a:rPr lang="en-GB" sz="1700" kern="1200" dirty="0">
                          <a:solidFill>
                            <a:schemeClr val="tx1"/>
                          </a:solidFill>
                          <a:latin typeface="+mn-lt"/>
                          <a:ea typeface="+mn-ea"/>
                          <a:cs typeface="+mn-cs"/>
                        </a:rPr>
                        <a:t> Rd, London NW1 1NW</a:t>
                      </a:r>
                    </a:p>
                  </a:txBody>
                  <a:tcPr marL="78307" marR="78307" marT="39154" marB="39154"/>
                </a:tc>
                <a:extLst>
                  <a:ext uri="{0D108BD9-81ED-4DB2-BD59-A6C34878D82A}">
                    <a16:rowId xmlns:a16="http://schemas.microsoft.com/office/drawing/2014/main" val="3812769678"/>
                  </a:ext>
                </a:extLst>
              </a:tr>
              <a:tr h="456497">
                <a:tc>
                  <a:txBody>
                    <a:bodyPr/>
                    <a:lstStyle/>
                    <a:p>
                      <a:pPr marL="0" algn="l" defTabSz="1028700" rtl="0" eaLnBrk="1" latinLnBrk="0" hangingPunct="1"/>
                      <a:endParaRPr lang="en-GB" sz="1700" kern="1200" dirty="0">
                        <a:solidFill>
                          <a:schemeClr val="tx1"/>
                        </a:solidFill>
                        <a:latin typeface="+mn-lt"/>
                        <a:ea typeface="+mn-ea"/>
                        <a:cs typeface="+mn-cs"/>
                      </a:endParaRPr>
                    </a:p>
                  </a:txBody>
                  <a:tcPr marL="78307" marR="78307" marT="39154" marB="39154"/>
                </a:tc>
                <a:tc>
                  <a:txBody>
                    <a:bodyPr/>
                    <a:lstStyle/>
                    <a:p>
                      <a:pPr marL="0" algn="l" defTabSz="1028700" rtl="0" eaLnBrk="1" latinLnBrk="0" hangingPunct="1"/>
                      <a:endParaRPr lang="en-GB" sz="1700" kern="1200" dirty="0">
                        <a:solidFill>
                          <a:schemeClr val="tx1"/>
                        </a:solidFill>
                        <a:latin typeface="+mn-lt"/>
                        <a:ea typeface="+mn-ea"/>
                        <a:cs typeface="+mn-cs"/>
                      </a:endParaRPr>
                    </a:p>
                  </a:txBody>
                  <a:tcPr marL="78307" marR="78307" marT="39154" marB="39154"/>
                </a:tc>
                <a:extLst>
                  <a:ext uri="{0D108BD9-81ED-4DB2-BD59-A6C34878D82A}">
                    <a16:rowId xmlns:a16="http://schemas.microsoft.com/office/drawing/2014/main" val="1636414480"/>
                  </a:ext>
                </a:extLst>
              </a:tr>
              <a:tr h="456497">
                <a:tc>
                  <a:txBody>
                    <a:bodyPr/>
                    <a:lstStyle/>
                    <a:p>
                      <a:pPr marL="0" algn="l" defTabSz="1028700" rtl="0" eaLnBrk="1" latinLnBrk="0" hangingPunct="1"/>
                      <a:r>
                        <a:rPr lang="en-GB" sz="1700" kern="1200" dirty="0" err="1">
                          <a:solidFill>
                            <a:schemeClr val="tx1"/>
                          </a:solidFill>
                          <a:latin typeface="+mn-lt"/>
                          <a:ea typeface="+mn-ea"/>
                          <a:cs typeface="+mn-cs"/>
                        </a:rPr>
                        <a:t>Crowndale</a:t>
                      </a:r>
                      <a:r>
                        <a:rPr lang="en-GB" sz="1700" kern="1200" dirty="0">
                          <a:solidFill>
                            <a:schemeClr val="tx1"/>
                          </a:solidFill>
                          <a:latin typeface="+mn-lt"/>
                          <a:ea typeface="+mn-ea"/>
                          <a:cs typeface="+mn-cs"/>
                        </a:rPr>
                        <a:t> Court – Housing Block</a:t>
                      </a:r>
                    </a:p>
                  </a:txBody>
                  <a:tcPr marL="78307" marR="78307" marT="39154" marB="39154"/>
                </a:tc>
                <a:tc>
                  <a:txBody>
                    <a:bodyPr/>
                    <a:lstStyle/>
                    <a:p>
                      <a:pPr marL="0" algn="l" defTabSz="1028700" rtl="0" eaLnBrk="1" latinLnBrk="0" hangingPunct="1"/>
                      <a:r>
                        <a:rPr lang="en-GB" sz="1700" kern="1200" dirty="0" err="1">
                          <a:solidFill>
                            <a:schemeClr val="tx1"/>
                          </a:solidFill>
                          <a:latin typeface="+mn-lt"/>
                          <a:ea typeface="+mn-ea"/>
                          <a:cs typeface="+mn-cs"/>
                        </a:rPr>
                        <a:t>Crowndale</a:t>
                      </a:r>
                      <a:r>
                        <a:rPr lang="en-GB" sz="1700" kern="1200" dirty="0">
                          <a:solidFill>
                            <a:schemeClr val="tx1"/>
                          </a:solidFill>
                          <a:latin typeface="+mn-lt"/>
                          <a:ea typeface="+mn-ea"/>
                          <a:cs typeface="+mn-cs"/>
                        </a:rPr>
                        <a:t> Rd, London NW1 1TY</a:t>
                      </a:r>
                    </a:p>
                  </a:txBody>
                  <a:tcPr marL="78307" marR="78307" marT="39154" marB="39154"/>
                </a:tc>
                <a:extLst>
                  <a:ext uri="{0D108BD9-81ED-4DB2-BD59-A6C34878D82A}">
                    <a16:rowId xmlns:a16="http://schemas.microsoft.com/office/drawing/2014/main" val="2781471421"/>
                  </a:ext>
                </a:extLst>
              </a:tr>
              <a:tr h="456497">
                <a:tc>
                  <a:txBody>
                    <a:bodyPr/>
                    <a:lstStyle/>
                    <a:p>
                      <a:pPr marL="0" marR="0" lvl="0" indent="0" algn="l" defTabSz="1028700" rtl="0" eaLnBrk="1" fontAlgn="auto" latinLnBrk="0" hangingPunct="1">
                        <a:lnSpc>
                          <a:spcPct val="100000"/>
                        </a:lnSpc>
                        <a:spcBef>
                          <a:spcPts val="0"/>
                        </a:spcBef>
                        <a:spcAft>
                          <a:spcPts val="0"/>
                        </a:spcAft>
                        <a:buClrTx/>
                        <a:buSzTx/>
                        <a:buFontTx/>
                        <a:buNone/>
                        <a:tabLst/>
                        <a:defRPr/>
                      </a:pPr>
                      <a:endParaRPr lang="en-GB" sz="1700" kern="1200" dirty="0">
                        <a:solidFill>
                          <a:schemeClr val="tx1"/>
                        </a:solidFill>
                        <a:latin typeface="+mn-lt"/>
                        <a:ea typeface="+mn-ea"/>
                        <a:cs typeface="+mn-cs"/>
                      </a:endParaRPr>
                    </a:p>
                  </a:txBody>
                  <a:tcPr marL="78307" marR="78307" marT="39154" marB="39154"/>
                </a:tc>
                <a:tc>
                  <a:txBody>
                    <a:bodyPr/>
                    <a:lstStyle/>
                    <a:p>
                      <a:pPr marL="0" algn="l" defTabSz="1028700" rtl="0" eaLnBrk="1" latinLnBrk="0" hangingPunct="1"/>
                      <a:endParaRPr lang="en-GB" sz="1700" kern="1200" dirty="0">
                        <a:solidFill>
                          <a:schemeClr val="tx1"/>
                        </a:solidFill>
                        <a:latin typeface="+mn-lt"/>
                        <a:ea typeface="+mn-ea"/>
                        <a:cs typeface="+mn-cs"/>
                      </a:endParaRPr>
                    </a:p>
                  </a:txBody>
                  <a:tcPr marL="78307" marR="78307" marT="39154" marB="39154"/>
                </a:tc>
                <a:extLst>
                  <a:ext uri="{0D108BD9-81ED-4DB2-BD59-A6C34878D82A}">
                    <a16:rowId xmlns:a16="http://schemas.microsoft.com/office/drawing/2014/main" val="348771253"/>
                  </a:ext>
                </a:extLst>
              </a:tr>
              <a:tr h="456497">
                <a:tc>
                  <a:txBody>
                    <a:bodyPr/>
                    <a:lstStyle/>
                    <a:p>
                      <a:pPr marL="0" algn="l" defTabSz="1028700" rtl="0" eaLnBrk="1" fontAlgn="base" latinLnBrk="0" hangingPunct="1"/>
                      <a:r>
                        <a:rPr lang="en-GB" sz="1700" kern="1200" dirty="0">
                          <a:solidFill>
                            <a:schemeClr val="tx1"/>
                          </a:solidFill>
                          <a:latin typeface="+mn-lt"/>
                          <a:ea typeface="+mn-ea"/>
                          <a:cs typeface="+mn-cs"/>
                        </a:rPr>
                        <a:t>Camden Learning Centre</a:t>
                      </a:r>
                    </a:p>
                  </a:txBody>
                  <a:tcPr marL="78307" marR="78307" marT="39154" marB="39154"/>
                </a:tc>
                <a:tc>
                  <a:txBody>
                    <a:bodyPr/>
                    <a:lstStyle/>
                    <a:p>
                      <a:pPr marL="0" algn="l" defTabSz="1028700" rtl="0" eaLnBrk="1" fontAlgn="base" latinLnBrk="0" hangingPunct="1"/>
                      <a:r>
                        <a:rPr lang="en-GB" sz="1700" kern="1200" dirty="0" err="1">
                          <a:solidFill>
                            <a:schemeClr val="tx1"/>
                          </a:solidFill>
                          <a:latin typeface="+mn-lt"/>
                          <a:ea typeface="+mn-ea"/>
                          <a:cs typeface="+mn-cs"/>
                        </a:rPr>
                        <a:t>Charrington</a:t>
                      </a:r>
                      <a:r>
                        <a:rPr lang="en-GB" sz="1700" kern="1200" dirty="0">
                          <a:solidFill>
                            <a:schemeClr val="tx1"/>
                          </a:solidFill>
                          <a:latin typeface="+mn-lt"/>
                          <a:ea typeface="+mn-ea"/>
                          <a:cs typeface="+mn-cs"/>
                        </a:rPr>
                        <a:t> St, London NW1 1RD</a:t>
                      </a:r>
                    </a:p>
                  </a:txBody>
                  <a:tcPr marL="78307" marR="78307" marT="39154" marB="39154"/>
                </a:tc>
                <a:extLst>
                  <a:ext uri="{0D108BD9-81ED-4DB2-BD59-A6C34878D82A}">
                    <a16:rowId xmlns:a16="http://schemas.microsoft.com/office/drawing/2014/main" val="2411330683"/>
                  </a:ext>
                </a:extLst>
              </a:tr>
              <a:tr h="456497">
                <a:tc>
                  <a:txBody>
                    <a:bodyPr/>
                    <a:lstStyle/>
                    <a:p>
                      <a:pPr marL="0" marR="0" lvl="0" indent="0" algn="l" defTabSz="1028700" rtl="0" eaLnBrk="1" fontAlgn="auto" latinLnBrk="0" hangingPunct="1">
                        <a:lnSpc>
                          <a:spcPct val="100000"/>
                        </a:lnSpc>
                        <a:spcBef>
                          <a:spcPts val="0"/>
                        </a:spcBef>
                        <a:spcAft>
                          <a:spcPts val="0"/>
                        </a:spcAft>
                        <a:buClrTx/>
                        <a:buSzTx/>
                        <a:buFontTx/>
                        <a:buNone/>
                        <a:tabLst/>
                        <a:defRPr/>
                      </a:pPr>
                      <a:endParaRPr lang="en-GB" sz="1700" kern="1200" dirty="0">
                        <a:solidFill>
                          <a:schemeClr val="tx1"/>
                        </a:solidFill>
                        <a:latin typeface="+mn-lt"/>
                        <a:ea typeface="+mn-ea"/>
                        <a:cs typeface="+mn-cs"/>
                      </a:endParaRPr>
                    </a:p>
                  </a:txBody>
                  <a:tcPr marL="78307" marR="78307" marT="39154" marB="39154"/>
                </a:tc>
                <a:tc>
                  <a:txBody>
                    <a:bodyPr/>
                    <a:lstStyle/>
                    <a:p>
                      <a:pPr marL="0" algn="l" defTabSz="1028700" rtl="0" eaLnBrk="1" latinLnBrk="0" hangingPunct="1"/>
                      <a:endParaRPr lang="en-GB" sz="1700" kern="1200" dirty="0">
                        <a:solidFill>
                          <a:schemeClr val="tx1"/>
                        </a:solidFill>
                        <a:latin typeface="+mn-lt"/>
                        <a:ea typeface="+mn-ea"/>
                        <a:cs typeface="+mn-cs"/>
                      </a:endParaRPr>
                    </a:p>
                  </a:txBody>
                  <a:tcPr marL="78307" marR="78307" marT="39154" marB="39154"/>
                </a:tc>
                <a:extLst>
                  <a:ext uri="{0D108BD9-81ED-4DB2-BD59-A6C34878D82A}">
                    <a16:rowId xmlns:a16="http://schemas.microsoft.com/office/drawing/2014/main" val="929392007"/>
                  </a:ext>
                </a:extLst>
              </a:tr>
              <a:tr h="456497">
                <a:tc>
                  <a:txBody>
                    <a:bodyPr/>
                    <a:lstStyle/>
                    <a:p>
                      <a:pPr marL="0" algn="l" defTabSz="1028700" rtl="0" eaLnBrk="1" fontAlgn="base" latinLnBrk="0" hangingPunct="1"/>
                      <a:r>
                        <a:rPr lang="en-GB" sz="1700" kern="1200" dirty="0">
                          <a:solidFill>
                            <a:schemeClr val="tx1"/>
                          </a:solidFill>
                          <a:latin typeface="+mn-lt"/>
                          <a:ea typeface="+mn-ea"/>
                          <a:cs typeface="+mn-cs"/>
                        </a:rPr>
                        <a:t>Regent High School</a:t>
                      </a:r>
                    </a:p>
                  </a:txBody>
                  <a:tcPr marL="78307" marR="78307" marT="39154" marB="39154"/>
                </a:tc>
                <a:tc>
                  <a:txBody>
                    <a:bodyPr/>
                    <a:lstStyle/>
                    <a:p>
                      <a:pPr marL="0" algn="l" defTabSz="1028700" rtl="0" eaLnBrk="1" fontAlgn="base" latinLnBrk="0" hangingPunct="1"/>
                      <a:r>
                        <a:rPr lang="en-GB" sz="1700" kern="1200" dirty="0">
                          <a:solidFill>
                            <a:schemeClr val="tx1"/>
                          </a:solidFill>
                          <a:latin typeface="+mn-lt"/>
                          <a:ea typeface="+mn-ea"/>
                          <a:cs typeface="+mn-cs"/>
                        </a:rPr>
                        <a:t>The Medburn Centre, 136 </a:t>
                      </a:r>
                      <a:r>
                        <a:rPr lang="en-GB" sz="1700" kern="1200" dirty="0" err="1">
                          <a:solidFill>
                            <a:schemeClr val="tx1"/>
                          </a:solidFill>
                          <a:latin typeface="+mn-lt"/>
                          <a:ea typeface="+mn-ea"/>
                          <a:cs typeface="+mn-cs"/>
                        </a:rPr>
                        <a:t>Chalton</a:t>
                      </a:r>
                      <a:r>
                        <a:rPr lang="en-GB" sz="1700" kern="1200" dirty="0">
                          <a:solidFill>
                            <a:schemeClr val="tx1"/>
                          </a:solidFill>
                          <a:latin typeface="+mn-lt"/>
                          <a:ea typeface="+mn-ea"/>
                          <a:cs typeface="+mn-cs"/>
                        </a:rPr>
                        <a:t> St, London NW1 1RX</a:t>
                      </a:r>
                    </a:p>
                  </a:txBody>
                  <a:tcPr marL="78307" marR="78307" marT="39154" marB="39154"/>
                </a:tc>
                <a:extLst>
                  <a:ext uri="{0D108BD9-81ED-4DB2-BD59-A6C34878D82A}">
                    <a16:rowId xmlns:a16="http://schemas.microsoft.com/office/drawing/2014/main" val="681141720"/>
                  </a:ext>
                </a:extLst>
              </a:tr>
              <a:tr h="456497">
                <a:tc>
                  <a:txBody>
                    <a:bodyPr/>
                    <a:lstStyle/>
                    <a:p>
                      <a:pPr marL="0" algn="l" defTabSz="1028700" rtl="0" eaLnBrk="1" latinLnBrk="0" hangingPunct="1"/>
                      <a:endParaRPr lang="en-GB" sz="1700" kern="1200" dirty="0">
                        <a:solidFill>
                          <a:schemeClr val="tx1"/>
                        </a:solidFill>
                        <a:latin typeface="+mn-lt"/>
                        <a:ea typeface="+mn-ea"/>
                        <a:cs typeface="+mn-cs"/>
                      </a:endParaRPr>
                    </a:p>
                  </a:txBody>
                  <a:tcPr marL="78307" marR="78307" marT="39154" marB="39154"/>
                </a:tc>
                <a:tc>
                  <a:txBody>
                    <a:bodyPr/>
                    <a:lstStyle/>
                    <a:p>
                      <a:pPr marL="0" algn="l" defTabSz="1028700" rtl="0" eaLnBrk="1" latinLnBrk="0" hangingPunct="1"/>
                      <a:endParaRPr lang="en-GB" sz="1700" kern="1200" dirty="0">
                        <a:solidFill>
                          <a:schemeClr val="tx1"/>
                        </a:solidFill>
                        <a:latin typeface="+mn-lt"/>
                        <a:ea typeface="+mn-ea"/>
                        <a:cs typeface="+mn-cs"/>
                      </a:endParaRPr>
                    </a:p>
                  </a:txBody>
                  <a:tcPr marL="78307" marR="78307" marT="39154" marB="39154"/>
                </a:tc>
                <a:extLst>
                  <a:ext uri="{0D108BD9-81ED-4DB2-BD59-A6C34878D82A}">
                    <a16:rowId xmlns:a16="http://schemas.microsoft.com/office/drawing/2014/main" val="1494030293"/>
                  </a:ext>
                </a:extLst>
              </a:tr>
            </a:tbl>
          </a:graphicData>
        </a:graphic>
      </p:graphicFrame>
    </p:spTree>
    <p:extLst>
      <p:ext uri="{BB962C8B-B14F-4D97-AF65-F5344CB8AC3E}">
        <p14:creationId xmlns:p14="http://schemas.microsoft.com/office/powerpoint/2010/main" val="265761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3115</Words>
  <Application>Microsoft Office PowerPoint</Application>
  <PresentationFormat>Custom</PresentationFormat>
  <Paragraphs>515</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Symbol</vt:lpstr>
      <vt:lpstr>Office Theme</vt:lpstr>
      <vt:lpstr>PowerPoint Presentation</vt:lpstr>
      <vt:lpstr>PowerPoint Presentation</vt:lpstr>
      <vt:lpstr>PowerPoint Presentation</vt:lpstr>
      <vt:lpstr>Site Delivery Route</vt:lpstr>
      <vt:lpstr>Site Logistics Proposal</vt:lpstr>
      <vt:lpstr>Build Methodology</vt:lpstr>
      <vt:lpstr>Offsite Elements</vt:lpstr>
      <vt:lpstr>List of sensitive receptors</vt:lpstr>
      <vt:lpstr>Noise Dust and Vibration</vt:lpstr>
      <vt:lpstr>PowerPoint Presentation</vt:lpstr>
      <vt:lpstr>PowerPoint Presentation</vt:lpstr>
      <vt:lpstr>Vehicle deliveries profile</vt:lpstr>
      <vt:lpstr>Abnormal Loads</vt:lpstr>
      <vt:lpstr>Potential disruptions to neighbours</vt:lpstr>
      <vt:lpstr>Noise Dust and Vibration</vt:lpstr>
      <vt:lpstr>List of temporary works</vt:lpstr>
      <vt:lpstr>List of applications and consents</vt:lpstr>
      <vt:lpstr>Mitigation Measures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Sushant Sikka</dc:creator>
  <cp:lastModifiedBy>Neil Gallagher</cp:lastModifiedBy>
  <cp:revision>1136</cp:revision>
  <cp:lastPrinted>2021-10-06T14:56:55Z</cp:lastPrinted>
  <dcterms:created xsi:type="dcterms:W3CDTF">2020-06-22T15:28:23Z</dcterms:created>
  <dcterms:modified xsi:type="dcterms:W3CDTF">2024-02-23T14:34:01Z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2edb961-2539-428c-ac28-54744038a78e_Enabled">
    <vt:lpwstr>true</vt:lpwstr>
  </property>
  <property fmtid="{D5CDD505-2E9C-101B-9397-08002B2CF9AE}" pid="3" name="MSIP_Label_32edb961-2539-428c-ac28-54744038a78e_SetDate">
    <vt:lpwstr>2022-09-17T07:55:43Z</vt:lpwstr>
  </property>
  <property fmtid="{D5CDD505-2E9C-101B-9397-08002B2CF9AE}" pid="4" name="MSIP_Label_32edb961-2539-428c-ac28-54744038a78e_Method">
    <vt:lpwstr>Standard</vt:lpwstr>
  </property>
  <property fmtid="{D5CDD505-2E9C-101B-9397-08002B2CF9AE}" pid="5" name="MSIP_Label_32edb961-2539-428c-ac28-54744038a78e_Name">
    <vt:lpwstr>Genral</vt:lpwstr>
  </property>
  <property fmtid="{D5CDD505-2E9C-101B-9397-08002B2CF9AE}" pid="6" name="MSIP_Label_32edb961-2539-428c-ac28-54744038a78e_SiteId">
    <vt:lpwstr>39bfc871-c8c3-44cf-b475-6a03193cfd0e</vt:lpwstr>
  </property>
  <property fmtid="{D5CDD505-2E9C-101B-9397-08002B2CF9AE}" pid="7" name="MSIP_Label_32edb961-2539-428c-ac28-54744038a78e_ActionId">
    <vt:lpwstr>c85c666e-2d0b-40cf-a3ab-e40c37798b55</vt:lpwstr>
  </property>
  <property fmtid="{D5CDD505-2E9C-101B-9397-08002B2CF9AE}" pid="8" name="MSIP_Label_32edb961-2539-428c-ac28-54744038a78e_ContentBits">
    <vt:lpwstr>0</vt:lpwstr>
  </property>
</Properties>
</file>